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86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repositoriorebiun.org/bitstream/handle/20.500.11967/70/ES_IIIPE_Linea2_SubgOA_Info8_resolucionmedia_2016.jpg?sequence=8&amp;isAllowed=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rebiun.org/bitstream/handle/20.500.11967/452/REBIUN_COMP_DIG_3.3_Licencias%20_Creative_Commons.pdf?sequence=2&amp;isAllowed=y" TargetMode="External"/><Relationship Id="rId2" Type="http://schemas.openxmlformats.org/officeDocument/2006/relationships/hyperlink" Target="https://www.rebiun.org/sites/default/files/2017-11/Creative%20commonsES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bib.us.es/sites/bib3.us.es/files/horizonte_europa_plantilla_v.01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gos.openaire.eu/splash/" TargetMode="External"/><Relationship Id="rId2" Type="http://schemas.openxmlformats.org/officeDocument/2006/relationships/hyperlink" Target="https://pgd.consorciomadrono.es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www.dcc.ac.uk/resources/data-management-plans/guidance-examples" TargetMode="External"/><Relationship Id="rId4" Type="http://schemas.openxmlformats.org/officeDocument/2006/relationships/hyperlink" Target="https://riunet.upv.es/handle/10251/19072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ata/ref/h2020/grants_manual/hi/oa_pilot/h2020-hi-oa-data-mgt_en.pdf" TargetMode="External"/><Relationship Id="rId2" Type="http://schemas.openxmlformats.org/officeDocument/2006/relationships/hyperlink" Target="https://www.consorciomadrono.es/wp-content/uploads/2017/05/directrices_gestion_datos_horizon_2020_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hyperlink" Target="mailto:biblioteca.rediumh@umh.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pace.umh.es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biblioteca.umh.es/servicios-al-investigad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rebiun.org/acceso-abierto/los-datos-de-investigacion-importan-gestiona-comparte-publica-y-reutiliza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.gob.es/es/noticia/principios-fair-buenas-practicas-para-la-gestion-y-administracion-de-datos-cientificos" TargetMode="External"/><Relationship Id="rId2" Type="http://schemas.openxmlformats.org/officeDocument/2006/relationships/hyperlink" Target="https://repositoriorebiun.org/handle/20.500.11967/11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openaire.eu/how-to-make-your-data-fai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E1B2B-B4FF-4BAD-80E6-F4CDC7C47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dirty="0"/>
              <a:t>Gestión de datos de investigación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D19769-D08D-43A8-9893-43FD32BCD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908" y="4815280"/>
            <a:ext cx="5796792" cy="1535186"/>
          </a:xfrm>
        </p:spPr>
        <p:txBody>
          <a:bodyPr>
            <a:normAutofit/>
          </a:bodyPr>
          <a:lstStyle/>
          <a:p>
            <a:r>
              <a:rPr lang="es-ES" dirty="0"/>
              <a:t>Apoyo a la Investigación</a:t>
            </a:r>
          </a:p>
          <a:p>
            <a:r>
              <a:rPr lang="es-ES" dirty="0"/>
              <a:t>Ciencia Abierta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8364D4-223B-479A-BFD5-AFEE87E0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3" y="430369"/>
            <a:ext cx="1714500" cy="666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FD5638-1201-4571-AEA1-657CC69B3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497" y="131182"/>
            <a:ext cx="2313355" cy="20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7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ACB64-AA85-4117-8111-FDCF21A2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>Principios FAIR </a:t>
            </a:r>
            <a:b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/>
            </a:r>
            <a:b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>Accesible -Accesibles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8EB05-A903-4757-8ADE-60D85ACEF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s-ES" sz="1800" b="0" i="0" u="sng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Cómo se cumple:</a:t>
            </a:r>
          </a:p>
          <a:p>
            <a:pPr marR="1030" algn="just"/>
            <a:r>
              <a:rPr lang="es-ES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El  ID  persistente  enlaza  con  los  datos  o metadatos asociados para que estos puedan ser recuperados.</a:t>
            </a:r>
          </a:p>
          <a:p>
            <a:pPr marR="1020" algn="just"/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El protocolo para recuperar los datos sigue estándares reconocidos, por ejemplo </a:t>
            </a:r>
            <a:r>
              <a:rPr lang="es-ES" sz="1800" b="0" i="0" u="sng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http://</a:t>
            </a:r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  <a:p>
            <a:pPr marR="1030" algn="just"/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Acceso con autenticación y autorización en caso de que sea necesario.</a:t>
            </a:r>
          </a:p>
          <a:p>
            <a:pPr marR="1030" algn="just"/>
            <a:r>
              <a:rPr lang="es-ES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Los metadatos serán accesibles, siempre que sea posible, aunque los datos no sean.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B931D9-387B-4CB4-ABE3-F52F23A8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8" y="297942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7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0C634-C09B-4700-AB9C-816450B9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>Principios FAIR</a:t>
            </a:r>
            <a:b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>Interoperable - Interoperables</a:t>
            </a:r>
            <a:b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7A1245-3F6F-4FE0-8B2A-257B27516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s-ES" sz="1800" b="0" i="0" u="sng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Cómo se cumple: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Formatos abiertos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Metadatos siguen estándares reconocidos.</a:t>
            </a:r>
          </a:p>
          <a:p>
            <a:pPr marR="1050"/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Vocabularios  controlados,  palabras  clave, tesauros u ontologías.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Referencias   y   enlaces   a   otros   datos  relacionados.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7A439E-43F1-4E75-9441-675A3CD4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2" y="229033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1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6152D-B571-467D-A935-43012D85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>Principios FAIR</a:t>
            </a:r>
            <a:b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/>
            </a:r>
            <a:b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>Reusable - Reutilizables</a:t>
            </a:r>
            <a:b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FEF92-3516-459A-8ECC-04C2BB3CD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s-ES" sz="1800" b="0" i="0" u="sng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Cómo se cumple:</a:t>
            </a:r>
          </a:p>
          <a:p>
            <a:pPr marR="1070" algn="just"/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Los datos son precisos y están bien descritos con todos los atributos relevantes.</a:t>
            </a:r>
          </a:p>
          <a:p>
            <a:pPr marR="1060" algn="just"/>
            <a:r>
              <a:rPr lang="es-ES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Los datos tienen una licencia de uso de datos clara y accesible.</a:t>
            </a:r>
          </a:p>
          <a:p>
            <a:pPr marR="1040" algn="just"/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Queda claro cómo, por qué y quién ha creado y procesado los datos.</a:t>
            </a:r>
          </a:p>
          <a:p>
            <a:pPr marR="1020" algn="just"/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Los datos y sus metadatos cumplen con los estándares  que  usa  la  comunidad  de  esa disciplina.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F4AFEA-9A31-4641-B493-D7AF6563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2" y="145143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DA6F1-AE07-43FE-8045-9825CE28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Gestión de datos en 10 pasos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F24F0-DC97-41AD-AB90-7424CDCB3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1.  Formatos</a:t>
            </a:r>
          </a:p>
          <a:p>
            <a:r>
              <a:rPr lang="es-ES" dirty="0"/>
              <a:t>2.  Nombre de los archivos</a:t>
            </a:r>
          </a:p>
          <a:p>
            <a:r>
              <a:rPr lang="es-ES" dirty="0"/>
              <a:t>3.  Organización de los datos</a:t>
            </a:r>
          </a:p>
          <a:p>
            <a:r>
              <a:rPr lang="es-ES" dirty="0"/>
              <a:t>4.  Control de versiones</a:t>
            </a:r>
          </a:p>
          <a:p>
            <a:r>
              <a:rPr lang="es-ES" dirty="0"/>
              <a:t>5.  Almacenamiento</a:t>
            </a:r>
          </a:p>
          <a:p>
            <a:r>
              <a:rPr lang="es-ES" dirty="0"/>
              <a:t>6.  Seguridad</a:t>
            </a:r>
          </a:p>
          <a:p>
            <a:r>
              <a:rPr lang="es-ES" dirty="0"/>
              <a:t>7.  Documentación de los datos</a:t>
            </a:r>
          </a:p>
          <a:p>
            <a:r>
              <a:rPr lang="es-ES" dirty="0"/>
              <a:t>8.  Depósito</a:t>
            </a:r>
          </a:p>
          <a:p>
            <a:r>
              <a:rPr lang="es-ES" dirty="0"/>
              <a:t>9.  Licencias</a:t>
            </a:r>
          </a:p>
          <a:p>
            <a:pPr marL="0" indent="0">
              <a:buNone/>
            </a:pPr>
            <a:r>
              <a:rPr lang="es-ES" dirty="0"/>
              <a:t>   10. Citas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2C0C2B-1894-43E8-9FAB-36F63A2D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9" y="178699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1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088D4-CCE4-4490-926F-2A67E2EE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1. Usa formatos abiertos</a:t>
            </a:r>
            <a:b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EE8E4-3A31-4E6C-AB07-7C1D0BA22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Formatos estándar y abiertos para asegurar el acceso a largo plazo.</a:t>
            </a:r>
          </a:p>
          <a:p>
            <a:pPr algn="just"/>
            <a:r>
              <a:rPr lang="es-ES" dirty="0"/>
              <a:t>Guardar los archivos en formatos abiertos y propietarios (por ejemplo, data.xlsx y data.csv) para mejorar la usabilidad.</a:t>
            </a:r>
          </a:p>
          <a:p>
            <a:pPr algn="just"/>
            <a:r>
              <a:rPr lang="es-ES" dirty="0"/>
              <a:t>Mantener el mismo nombre de archivo para el mismo archivo en diferentes formatos (por ejemplo,  data.doc y data.txt).</a:t>
            </a:r>
          </a:p>
          <a:p>
            <a:pPr algn="just"/>
            <a:r>
              <a:rPr lang="es-ES" dirty="0"/>
              <a:t>Comprimir los datos para facilitar el intercambio y la descarga de archivos grandes. </a:t>
            </a:r>
          </a:p>
          <a:p>
            <a:pPr algn="just"/>
            <a:r>
              <a:rPr lang="es-ES" dirty="0"/>
              <a:t>Incluir la documentación de los datos, las transformaciones y las directrices del software para acceder al formato propietario.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740729-8051-4C4A-8B6C-5C61849E1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7" y="187089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4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6EE1E-3341-4C6A-9A2C-E4E713C7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2. Cuida el nombramiento de los archivos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548C8F-6FF7-4066-B5E7-B74BF8BF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La nomenclatura ha de ser significativa, coherente y descriptiva, de forma que facilite la gestión y</a:t>
            </a:r>
          </a:p>
          <a:p>
            <a:r>
              <a:rPr lang="es-ES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localización de archivos: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Nombrar los archivos con nombres cortos y relevantes.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No utilizar caracteres especiales: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~ ¡ ! @ # $ % ^ &amp; * ( ) ` ; &lt; &gt; ¿ ? , [ ] { } ' " |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Usar el guion bajo, mejor que el espacio en blanco.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Identificar la actividad o proyecto en el nombre del archivo.</a:t>
            </a:r>
          </a:p>
          <a:p>
            <a:pPr marR="69600" algn="just"/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Ser  consistente  con  la  nomenclatura  que  se  escoge, mayúsculas, minúsculas, forma de las fechas, AAAA‐MM‐DD o  AAAA‐MM (ISO 8601 aplicada a la gestión de datos de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investigación).</a:t>
            </a:r>
          </a:p>
          <a:p>
            <a:pPr marR="69610"/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Conservar las extensiones de 3 letras específicas a códigos de la aplicación (p. ej., .</a:t>
            </a:r>
            <a:r>
              <a:rPr lang="es-ES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doc</a:t>
            </a:r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, .xls, .</a:t>
            </a:r>
            <a:r>
              <a:rPr lang="es-ES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mov</a:t>
            </a:r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, .</a:t>
            </a:r>
            <a:r>
              <a:rPr lang="es-ES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tif</a:t>
            </a:r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).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61D1D0-A3D3-4909-8B05-6FD53CD3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6" y="128366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4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40CD2-F4DA-4360-A9B6-FC09A6FA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1800" b="1" i="0" u="none" strike="noStrike" baseline="0" dirty="0">
                <a:solidFill>
                  <a:srgbClr val="F1F1F1"/>
                </a:solidFill>
                <a:latin typeface="Arial Narrow" panose="020B0606020202030204" pitchFamily="34" charset="0"/>
              </a:rPr>
              <a:t>Apoyo a la Investigación</a:t>
            </a:r>
            <a:br>
              <a:rPr lang="es-ES" sz="1800" b="1" i="0" u="none" strike="noStrike" baseline="0" dirty="0">
                <a:solidFill>
                  <a:srgbClr val="F1F1F1"/>
                </a:solidFill>
                <a:latin typeface="Arial Narrow" panose="020B0606020202030204" pitchFamily="34" charset="0"/>
              </a:rPr>
            </a:br>
            <a:r>
              <a:rPr lang="es-ES" sz="1800" b="0" i="0" u="none" strike="noStrike" baseline="0" dirty="0">
                <a:solidFill>
                  <a:srgbClr val="888888"/>
                </a:solidFill>
                <a:latin typeface="Calibri" panose="020F0502020204030204" pitchFamily="34" charset="0"/>
              </a:rPr>
              <a:t>I</a:t>
            </a:r>
            <a:br>
              <a:rPr lang="es-ES" sz="1800" b="0" i="0" u="none" strike="noStrike" baseline="0" dirty="0">
                <a:solidFill>
                  <a:srgbClr val="888888"/>
                </a:solidFill>
                <a:latin typeface="Calibri" panose="020F0502020204030204" pitchFamily="34" charset="0"/>
              </a:rPr>
            </a:br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3. Organiza los archivos del proyecto</a:t>
            </a:r>
            <a:b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48120-00E6-4C37-8E6C-82DF687E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nombre, la estructura de las carpetas y el control de versiones  de  los  ficheros  deben  facilitar  la búsqueda, localización y comprensión de los datos.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▪ Pensar la mejor jerarquía para los archivos: profunda o superficial.</a:t>
            </a:r>
          </a:p>
          <a:p>
            <a:pPr marL="0" indent="0">
              <a:buNone/>
            </a:pPr>
            <a:r>
              <a:rPr lang="es-ES" dirty="0"/>
              <a:t>▪ Organización sistemática de las carpetas y ficheros.</a:t>
            </a:r>
          </a:p>
          <a:p>
            <a:pPr marL="0" indent="0">
              <a:buNone/>
            </a:pPr>
            <a:r>
              <a:rPr lang="es-ES" dirty="0"/>
              <a:t>▪ Restringir el nivel de carpetas a tres o cuatro.</a:t>
            </a:r>
          </a:p>
          <a:p>
            <a:pPr marL="0" indent="0">
              <a:buNone/>
            </a:pPr>
            <a:r>
              <a:rPr lang="es-ES" dirty="0"/>
              <a:t>▪ Separar los trabajos finalizados de los que los que están en curso.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A5BB1D-5073-404F-9F7A-90F8C0A4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8" y="145144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0F3D6-E613-4AC8-934A-178253AB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4. Control de versiones</a:t>
            </a:r>
            <a:b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84EE41-735D-4CEE-89AB-A58B5DFE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Si hay varias versiones nombrar por número (por ejemplo v01, v02, etc.).</a:t>
            </a:r>
          </a:p>
          <a:p>
            <a:r>
              <a:rPr lang="es-ES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Para la versión final se puede nombrar como FINAL.</a:t>
            </a:r>
          </a:p>
          <a:p>
            <a:r>
              <a:rPr lang="es-ES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Decidir cuántas versiones de un archivo y qué versiones se conservarán y durante cuánto tiempo.</a:t>
            </a:r>
          </a:p>
          <a:p>
            <a:r>
              <a:rPr lang="es-ES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Registrar los cambios realizados en un archivo cuando se crea una nueva versión.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585B4D-E7B1-4E17-B591-FF392E3E1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5" y="170310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96AD7-C036-47F6-A020-EF341DFF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3113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5. Almacenamiento</a:t>
            </a:r>
            <a:b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0E76D3-5A65-4201-8348-7659C030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700" dirty="0"/>
              <a:t>Qué sistemas o herramientas se utilizarán para hacer que los datos sean accesibles, qué personas accederán, quien controlará el acceso a los datos y cómo se controlará que el acceso sea seguro.</a:t>
            </a:r>
          </a:p>
          <a:p>
            <a:pPr marL="0" indent="0">
              <a:buNone/>
            </a:pPr>
            <a:r>
              <a:rPr lang="es-ES" dirty="0"/>
              <a:t>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971EAB-FF9D-4923-A4C2-03A8CC0E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9" y="178700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2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7B5D7-FA04-4EA3-B424-248227DF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40192"/>
            <a:ext cx="7729728" cy="1188720"/>
          </a:xfrm>
        </p:spPr>
        <p:txBody>
          <a:bodyPr/>
          <a:lstStyle/>
          <a:p>
            <a:r>
              <a:rPr lang="es-ES" dirty="0"/>
              <a:t>6. </a:t>
            </a:r>
            <a:r>
              <a:rPr lang="es-ES" sz="2400" dirty="0"/>
              <a:t>Seguridad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5A3DB4-CD0B-412B-9F61-CA6EC206D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Utilizar contraseñas robustas y cambiarlas cada cierto tiempo    para    resistir    ataques    informáticos y encriptación de datos altamente sensibles.</a:t>
            </a:r>
          </a:p>
          <a:p>
            <a:r>
              <a:rPr lang="es-ES" dirty="0"/>
              <a:t>No enviar datos por correo electrónico y utilizar sistemas de encriptado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E4D5D3-77F3-4462-8A8D-61BE3D11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8" y="153532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6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BC053-862E-4F26-836D-843D9325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26" y="947914"/>
            <a:ext cx="7729728" cy="1188720"/>
          </a:xfrm>
        </p:spPr>
        <p:txBody>
          <a:bodyPr/>
          <a:lstStyle/>
          <a:p>
            <a:r>
              <a:rPr lang="es-ES" dirty="0"/>
              <a:t>Ciencia Abierta y datos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BB82F-9695-4A0B-A8FE-791A403F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461" y="2638044"/>
            <a:ext cx="8635403" cy="31019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800" dirty="0"/>
              <a:t>Los datos de investigación son una información muy valiosa. La buena gestión de éstos, permite que sea accesibles y reutilizables por otros investigadores. </a:t>
            </a:r>
          </a:p>
          <a:p>
            <a:pPr marL="0" indent="0" algn="just">
              <a:buNone/>
            </a:pPr>
            <a:r>
              <a:rPr lang="es-ES" sz="1800" dirty="0"/>
              <a:t>En el contexto de la </a:t>
            </a:r>
            <a:r>
              <a:rPr lang="es-ES" sz="1800" dirty="0">
                <a:hlinkClick r:id="rId2"/>
              </a:rPr>
              <a:t>Ciencia Abierta</a:t>
            </a:r>
            <a:r>
              <a:rPr lang="es-ES" sz="1800" dirty="0"/>
              <a:t>, los datos de investigación deben estar disponibles en abierto con el fin de conseguir:</a:t>
            </a:r>
          </a:p>
          <a:p>
            <a:r>
              <a:rPr lang="es-ES" sz="1800" dirty="0"/>
              <a:t>Transparencia.</a:t>
            </a:r>
          </a:p>
          <a:p>
            <a:r>
              <a:rPr lang="es-ES" sz="1800" dirty="0"/>
              <a:t>Transferencia del conocimiento más efectiva.</a:t>
            </a:r>
          </a:p>
          <a:p>
            <a:r>
              <a:rPr lang="es-ES" sz="1800" dirty="0"/>
              <a:t>Replicabilidad (disminución del fraude).</a:t>
            </a:r>
          </a:p>
          <a:p>
            <a:r>
              <a:rPr lang="es-ES" sz="1800" dirty="0"/>
              <a:t>Mayor productividad.</a:t>
            </a:r>
          </a:p>
          <a:p>
            <a:r>
              <a:rPr lang="es-ES" sz="1800" dirty="0"/>
              <a:t>Mejora del impacto social de la investigación.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0F351F-1318-4FA7-8308-731E2C01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4" y="187088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86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7F5FF-F6DF-4749-8058-8358B3E8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7. Documentación de los datos</a:t>
            </a:r>
            <a:b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F450F-0DC5-4BF1-BF5C-2062BFAA6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Ayuda a interpretar los datos permitiendo usarlos de forma rápida y ágil.</a:t>
            </a:r>
          </a:p>
          <a:p>
            <a:r>
              <a:rPr lang="es-ES" dirty="0"/>
              <a:t>Creación del fichero Readme.txt para adjuntar a los </a:t>
            </a:r>
            <a:r>
              <a:rPr lang="es-ES" dirty="0" err="1"/>
              <a:t>datasets</a:t>
            </a:r>
            <a:r>
              <a:rPr lang="es-ES" dirty="0"/>
              <a:t>.</a:t>
            </a:r>
          </a:p>
          <a:p>
            <a:r>
              <a:rPr lang="es-ES" dirty="0"/>
              <a:t>Fichero en que se describe la información necesaria para que los datos sean comprensibles y reutilizables.</a:t>
            </a:r>
          </a:p>
          <a:p>
            <a:r>
              <a:rPr lang="es-ES" dirty="0"/>
              <a:t>Se debe de publicar en inglés.</a:t>
            </a:r>
          </a:p>
          <a:p>
            <a:r>
              <a:rPr lang="es-ES" dirty="0"/>
              <a:t>Para depositar el conjunto de datos que se generan o recolectan durante la investigación es necesario además de los datos propiamente dichos, adjuntar un archivo Readme.txt en el repositorio. 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D663CF-BA11-4B8A-8373-B71C4E5AB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" y="161921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7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20633-C45A-4D96-863B-4B90CAF8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8. Depósito de los datos: repositorio</a:t>
            </a:r>
            <a:b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08B470-FCA3-436E-807C-D4C5CE58F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807" y="2340528"/>
            <a:ext cx="8063346" cy="431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s-ES" dirty="0"/>
              <a:t>Es necesario depositar los datos en un repositorio temático o institucional: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Que cumpla con los criterios FAIR.</a:t>
            </a:r>
          </a:p>
          <a:p>
            <a:r>
              <a:rPr lang="es-ES" dirty="0"/>
              <a:t>Que  permita  almacenar  datos  abiertos,  con  embargo, restringidos o cerrados, </a:t>
            </a:r>
          </a:p>
          <a:p>
            <a:r>
              <a:rPr lang="es-ES" dirty="0"/>
              <a:t>Que sirva para materiales diversos de investigación (distintos tipos, formatos… </a:t>
            </a:r>
          </a:p>
          <a:p>
            <a:r>
              <a:rPr lang="es-ES" dirty="0"/>
              <a:t>Que  proporcione  visibilidad,  para  facilitar  la  citación  y aumentar el impacto.</a:t>
            </a:r>
          </a:p>
          <a:p>
            <a:r>
              <a:rPr lang="es-ES" dirty="0"/>
              <a:t>Que se integre con otras infraestructuras.</a:t>
            </a:r>
          </a:p>
          <a:p>
            <a:r>
              <a:rPr lang="es-ES" dirty="0"/>
              <a:t>Que sea transparente y fiable.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C29726-20A0-450A-B7A9-64E9C6A3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6" y="170311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4652B-0735-4B6F-8C4A-218646D5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s-ES" sz="1800" b="1" i="0" u="none" strike="noStrike" kern="120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8. Depósito de los datos: repositorio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B6C65-ECBF-421C-8F78-71DED492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24418"/>
            <a:ext cx="7729728" cy="4102217"/>
          </a:xfrm>
        </p:spPr>
        <p:txBody>
          <a:bodyPr>
            <a:normAutofit/>
          </a:bodyPr>
          <a:lstStyle/>
          <a:p>
            <a:r>
              <a:rPr lang="es-ES" dirty="0"/>
              <a:t> Identificador persistente (DOI/</a:t>
            </a:r>
            <a:r>
              <a:rPr lang="es-ES" dirty="0" err="1"/>
              <a:t>handle</a:t>
            </a:r>
            <a:r>
              <a:rPr lang="es-ES" dirty="0"/>
              <a:t>).</a:t>
            </a:r>
          </a:p>
          <a:p>
            <a:r>
              <a:rPr lang="es-ES" dirty="0"/>
              <a:t> Resumen del contenido (puede ser en varios idiomas).</a:t>
            </a:r>
          </a:p>
          <a:p>
            <a:r>
              <a:rPr lang="es-ES" dirty="0"/>
              <a:t> Palabras clave (pueden estar en más de un idioma).</a:t>
            </a:r>
          </a:p>
          <a:p>
            <a:r>
              <a:rPr lang="es-ES" dirty="0"/>
              <a:t> Licencia de reutilización (Creative </a:t>
            </a:r>
            <a:r>
              <a:rPr lang="es-ES" dirty="0" err="1"/>
              <a:t>Commons</a:t>
            </a:r>
            <a:r>
              <a:rPr lang="es-ES" dirty="0"/>
              <a:t>).</a:t>
            </a:r>
          </a:p>
          <a:p>
            <a:r>
              <a:rPr lang="es-ES" dirty="0"/>
              <a:t> Indicar el código del proyecto (en caso de tener una ayuda para la investigación).</a:t>
            </a:r>
          </a:p>
          <a:p>
            <a:r>
              <a:rPr lang="es-ES" dirty="0"/>
              <a:t> Indicar la obra relacionada (artículo, tesis, libro...).</a:t>
            </a:r>
          </a:p>
          <a:p>
            <a:r>
              <a:rPr lang="es-ES" dirty="0"/>
              <a:t> 2 Gb gratuitos para cada </a:t>
            </a:r>
            <a:r>
              <a:rPr lang="es-ES" dirty="0" err="1"/>
              <a:t>dataset</a:t>
            </a:r>
            <a:r>
              <a:rPr lang="es-ES" dirty="0"/>
              <a:t> (si necesitas más espacio contacta con la </a:t>
            </a:r>
          </a:p>
          <a:p>
            <a:r>
              <a:rPr lang="es-ES" dirty="0"/>
              <a:t> Biblioteca).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6D1814-D102-40E3-8DA8-AA55E3AD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" y="136755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4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2FFF9-90E0-4292-904A-C9717B85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9. Utiliza licencias de uso</a:t>
            </a:r>
            <a:b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3F6D6-5BF5-4543-A536-451C94EB9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Las licencias sirven para especificar restricciones y permisos para que otras personas puedan hacer uso de un trabajo.</a:t>
            </a:r>
          </a:p>
          <a:p>
            <a:r>
              <a:rPr lang="es-ES" dirty="0"/>
              <a:t>Las licencias dependerán del tipo de datos, de si están sujeto a legislación, así como de los usos permitidos o restricciones aplicables.</a:t>
            </a:r>
          </a:p>
          <a:p>
            <a:r>
              <a:rPr lang="es-ES" dirty="0"/>
              <a:t>Aunque existen diferentes </a:t>
            </a:r>
            <a:r>
              <a:rPr lang="es-ES" dirty="0">
                <a:hlinkClick r:id="rId2"/>
              </a:rPr>
              <a:t>tipos de licencias</a:t>
            </a:r>
            <a:r>
              <a:rPr lang="es-ES" dirty="0"/>
              <a:t>, las más conocidas y frecuentes son las Creative </a:t>
            </a:r>
            <a:r>
              <a:rPr lang="es-ES" dirty="0" err="1"/>
              <a:t>Commons</a:t>
            </a:r>
            <a:r>
              <a:rPr lang="es-ES" dirty="0"/>
              <a:t>.</a:t>
            </a:r>
          </a:p>
          <a:p>
            <a:r>
              <a:rPr lang="es-ES" dirty="0"/>
              <a:t>Para saber más sobre Creative </a:t>
            </a:r>
            <a:r>
              <a:rPr lang="es-ES" dirty="0" err="1"/>
              <a:t>Commons</a:t>
            </a:r>
            <a:r>
              <a:rPr lang="es-ES" dirty="0"/>
              <a:t> </a:t>
            </a:r>
            <a:r>
              <a:rPr lang="es-ES" dirty="0">
                <a:hlinkClick r:id="rId3"/>
              </a:rPr>
              <a:t>aquí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8A8B4C-D3D8-4B40-A2D5-5498F9F80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" y="136754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9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69916-A278-4AFF-AF71-2CFC1D60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10. Cita de los datos</a:t>
            </a:r>
            <a:br>
              <a:rPr lang="es-ES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E33A4FC-9BA8-4CA4-AE9E-79E43CF4E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416029"/>
            <a:ext cx="7729728" cy="42112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BFF8A3-C1A7-4438-BDD9-8C32C3BC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2" y="119977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1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7EDEE-BF1E-4DBD-B49D-A43F7B6F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Plan de Gestión de Datos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A7B053-B38C-4749-8CAA-0DEEA96C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14426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Un Plan de Gestión de Datos - (Data Management Plan (DMP)- es un documento que describe como se gestionarán los datos generados y procesados durante la investigación y al finalizar el proyecto de investigación.</a:t>
            </a:r>
          </a:p>
          <a:p>
            <a:endParaRPr lang="es-ES" dirty="0"/>
          </a:p>
          <a:p>
            <a:r>
              <a:rPr lang="es-ES" dirty="0"/>
              <a:t>Es obligatorio para los proyectos financiados con fondos públicos.</a:t>
            </a:r>
          </a:p>
          <a:p>
            <a:endParaRPr lang="es-ES" dirty="0"/>
          </a:p>
          <a:p>
            <a:r>
              <a:rPr lang="es-ES" dirty="0"/>
              <a:t>En los proyectos subvencionados hay entregar un plan a mitad del proyecto y un plan definitivo al final.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4D74BA-1011-4D8E-8A1D-19886841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" y="178699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65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9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63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D445B-8089-41B7-B3F3-C0FCB861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 Plan de Gestión de Datos: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E44D9-FBA0-4B0D-8032-63C0E38B8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Plantillas </a:t>
            </a:r>
            <a:r>
              <a:rPr lang="es-ES"/>
              <a:t>de PGD: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•  </a:t>
            </a:r>
            <a:r>
              <a:rPr lang="es-ES" dirty="0">
                <a:hlinkClick r:id="rId2"/>
              </a:rPr>
              <a:t>Plantilla Europa </a:t>
            </a:r>
            <a:r>
              <a:rPr lang="es-ES" dirty="0"/>
              <a:t>(en español)</a:t>
            </a:r>
          </a:p>
          <a:p>
            <a:pPr marL="0" indent="0">
              <a:buNone/>
            </a:pPr>
            <a:r>
              <a:rPr lang="es-ES" dirty="0"/>
              <a:t>•  </a:t>
            </a:r>
            <a:r>
              <a:rPr lang="es-ES" dirty="0" err="1"/>
              <a:t>Horizon</a:t>
            </a:r>
            <a:r>
              <a:rPr lang="es-ES" dirty="0"/>
              <a:t> 2020 </a:t>
            </a:r>
            <a:r>
              <a:rPr lang="es-ES" dirty="0" err="1"/>
              <a:t>Template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Data Management Plan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1161E5-87F5-48F6-BB43-7D31A51E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3" y="145143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18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AA015-44D6-40A8-934C-79246A1C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 Plan de Gestión de Datos: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B52B8-21BA-4B71-9284-63E2B3D1A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Herramientas para elaborar un PGD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•   </a:t>
            </a:r>
            <a:r>
              <a:rPr lang="es-ES" dirty="0" err="1"/>
              <a:t>Dmp</a:t>
            </a:r>
            <a:r>
              <a:rPr lang="es-ES" dirty="0"/>
              <a:t> online del Digital </a:t>
            </a:r>
            <a:r>
              <a:rPr lang="es-ES" dirty="0" err="1"/>
              <a:t>Curation</a:t>
            </a:r>
            <a:r>
              <a:rPr lang="es-ES" dirty="0"/>
              <a:t> Centre del Reino Unido</a:t>
            </a:r>
          </a:p>
          <a:p>
            <a:pPr marL="0" indent="0">
              <a:buNone/>
            </a:pPr>
            <a:r>
              <a:rPr lang="es-ES" dirty="0"/>
              <a:t>•  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PaGoDa</a:t>
            </a:r>
            <a:r>
              <a:rPr lang="es-ES" dirty="0">
                <a:hlinkClick r:id="rId2"/>
              </a:rPr>
              <a:t> </a:t>
            </a:r>
            <a:r>
              <a:rPr lang="es-ES" dirty="0"/>
              <a:t>traducción al español</a:t>
            </a:r>
          </a:p>
          <a:p>
            <a:pPr marL="0" indent="0">
              <a:buNone/>
            </a:pPr>
            <a:r>
              <a:rPr lang="es-ES" dirty="0"/>
              <a:t>•  </a:t>
            </a:r>
            <a:r>
              <a:rPr lang="es-ES" dirty="0">
                <a:hlinkClick r:id="rId3"/>
              </a:rPr>
              <a:t> Argos </a:t>
            </a:r>
            <a:r>
              <a:rPr lang="es-ES" dirty="0"/>
              <a:t>de la Comisión Europea</a:t>
            </a:r>
          </a:p>
          <a:p>
            <a:pPr marL="0" indent="0">
              <a:buNone/>
            </a:pPr>
            <a:r>
              <a:rPr lang="es-ES" dirty="0"/>
              <a:t>        </a:t>
            </a:r>
            <a:r>
              <a:rPr lang="es-ES" dirty="0">
                <a:hlinkClick r:id="rId4"/>
              </a:rPr>
              <a:t>Guía de uso de Argos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Ejemplos de Plan Gestión Datos: </a:t>
            </a:r>
            <a:r>
              <a:rPr lang="es-ES" dirty="0">
                <a:hlinkClick r:id="rId5"/>
              </a:rPr>
              <a:t>https://www.dcc.ac.uk/resources/data-management-plans/guidance-examples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6D9786-10B9-42D5-B098-7FB94F1B3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2" y="94810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63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2CE00-1717-4D19-A3FA-0A5CD2EC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GUÍAS PARA HACER UN PLAN DE GESTIÓN DE DATOS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83532-8B78-46AC-88B1-125CF6CB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Directrices de la Comisión Europea dirigidas a los solicitantes y beneficiarios de proyectos de investigación: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• </a:t>
            </a:r>
            <a:r>
              <a:rPr lang="es-ES" dirty="0">
                <a:hlinkClick r:id="rId2"/>
              </a:rPr>
              <a:t>Directrices para la Gestión de Datos en H2020</a:t>
            </a:r>
            <a:r>
              <a:rPr lang="es-ES" dirty="0"/>
              <a:t>. Traducción al español consorcio Madroño. Versión 1.0. 11 de diciembre de 2013.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• </a:t>
            </a:r>
            <a:r>
              <a:rPr lang="es-ES" dirty="0">
                <a:hlinkClick r:id="rId3"/>
              </a:rPr>
              <a:t>Guidelines </a:t>
            </a:r>
            <a:r>
              <a:rPr lang="es-ES" dirty="0" err="1">
                <a:hlinkClick r:id="rId3"/>
              </a:rPr>
              <a:t>on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Fair</a:t>
            </a:r>
            <a:r>
              <a:rPr lang="es-ES" dirty="0">
                <a:hlinkClick r:id="rId3"/>
              </a:rPr>
              <a:t> Data Management in </a:t>
            </a:r>
            <a:r>
              <a:rPr lang="es-ES" dirty="0" err="1">
                <a:hlinkClick r:id="rId3"/>
              </a:rPr>
              <a:t>Horizon</a:t>
            </a:r>
            <a:r>
              <a:rPr lang="es-ES" dirty="0">
                <a:hlinkClick r:id="rId3"/>
              </a:rPr>
              <a:t> 2020</a:t>
            </a:r>
            <a:r>
              <a:rPr lang="es-ES" dirty="0"/>
              <a:t>. Versión 3.0. 26 de julio 2016.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418A45-E6AF-4110-9E34-FC81E4187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7" y="119976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7748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31BD7-4300-4570-8571-2B65C1F4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 información: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AE46D9-274E-4097-BAE6-B205B78C2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hlinkClick r:id="rId2"/>
              </a:rPr>
              <a:t>biblioteca.rediumh@umh.es</a:t>
            </a:r>
            <a:endParaRPr lang="es-ES" sz="1800" b="1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s-ES" sz="1800" b="1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S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           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12AB79-09BA-4241-8A35-252DEAB18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2" y="170310"/>
            <a:ext cx="1714500" cy="666750"/>
          </a:xfrm>
          <a:prstGeom prst="rect">
            <a:avLst/>
          </a:prstGeom>
        </p:spPr>
      </p:pic>
      <p:pic>
        <p:nvPicPr>
          <p:cNvPr id="5" name="Imagen 4">
            <a:hlinkClick r:id="rId4"/>
            <a:extLst>
              <a:ext uri="{FF2B5EF4-FFF2-40B4-BE49-F238E27FC236}">
                <a16:creationId xmlns:a16="http://schemas.microsoft.com/office/drawing/2014/main" id="{9319FE03-97D7-47EC-ABD5-925F32D13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922" y="3567559"/>
            <a:ext cx="1713124" cy="664522"/>
          </a:xfrm>
          <a:prstGeom prst="rect">
            <a:avLst/>
          </a:prstGeom>
        </p:spPr>
      </p:pic>
      <p:pic>
        <p:nvPicPr>
          <p:cNvPr id="6" name="Imagen 5">
            <a:hlinkClick r:id="rId6"/>
            <a:extLst>
              <a:ext uri="{FF2B5EF4-FFF2-40B4-BE49-F238E27FC236}">
                <a16:creationId xmlns:a16="http://schemas.microsoft.com/office/drawing/2014/main" id="{9C7DFF0E-36B3-4F7C-B98C-8846AE3474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982"/>
          <a:stretch/>
        </p:blipFill>
        <p:spPr>
          <a:xfrm>
            <a:off x="6329034" y="3538750"/>
            <a:ext cx="1713124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3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523" y="906087"/>
            <a:ext cx="4494998" cy="1903615"/>
          </a:xfrm>
        </p:spPr>
        <p:txBody>
          <a:bodyPr/>
          <a:lstStyle/>
          <a:p>
            <a:r>
              <a:rPr lang="es-ES" b="1" u="sng" dirty="0">
                <a:hlinkClick r:id="rId2"/>
              </a:rPr>
              <a:t/>
            </a:r>
            <a:br>
              <a:rPr lang="es-ES" b="1" u="sng" dirty="0">
                <a:hlinkClick r:id="rId2"/>
              </a:rPr>
            </a:br>
            <a:r>
              <a:rPr lang="es-ES" b="1" u="sng" dirty="0">
                <a:hlinkClick r:id="rId2"/>
              </a:rPr>
              <a:t>Los datos de investigación importan: gestiona, comparte, publica y reutiliza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2" b="12532"/>
          <a:stretch>
            <a:fillRect/>
          </a:stretch>
        </p:blipFill>
        <p:spPr>
          <a:xfrm>
            <a:off x="5378335" y="0"/>
            <a:ext cx="6819761" cy="68580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Los datos de investigación son aquellos materiales generados o recolectados durante el transcurso de una investigación. En general es todo aquello que un investigador necesita para validar los resultados obtenidos en esa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11890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34BFC-9647-41CC-A79A-0B0D41C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Datos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EC348-8A2B-486C-9C13-E255DE89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Según su naturaleza: cualitativos o cuantitativos.</a:t>
            </a:r>
          </a:p>
          <a:p>
            <a:r>
              <a:rPr lang="es-ES" dirty="0"/>
              <a:t>Según su nivel de procesamiento: En estado bruto (datos primarios), procesados o analizados.</a:t>
            </a:r>
          </a:p>
          <a:p>
            <a:r>
              <a:rPr lang="es-ES" dirty="0"/>
              <a:t>Según la fuente de la que provienen pueden ser experimentales (ej. cromatografías), observacionales (ej. encuestas) y computacionales (obtenidos mediante simulación).</a:t>
            </a:r>
          </a:p>
          <a:p>
            <a:r>
              <a:rPr lang="es-ES" dirty="0"/>
              <a:t>Según su formato: Textuales (Word, PDF, RTF, etc.), Numéricos (Excel, CSV, etc.), Multimedia (JPEG, MPEG, WAV, etc.), Estructurados (XML, MySQL, etc.), Código de software (Java, C, etc.), Específicos de un software (</a:t>
            </a:r>
            <a:r>
              <a:rPr lang="es-ES" dirty="0" err="1"/>
              <a:t>Mesh</a:t>
            </a:r>
            <a:r>
              <a:rPr lang="es-ES" dirty="0"/>
              <a:t>, 3D CAD, modelo estadístico, etc.), específicos de una disciplina o instrumento.</a:t>
            </a:r>
          </a:p>
          <a:p>
            <a:r>
              <a:rPr lang="es-ES" dirty="0"/>
              <a:t>Según su apertura: abiertos (aquellos a los que cualquier persona puede acceder, usar y compartir) o restringidos (datos confidenciales, datos personales o datos comerciales confidenciales).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706909-D442-4375-8807-E36DCC80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8" y="136754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6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E383D-E91A-42D3-A0D1-1622D155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Gestión de datos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DF7854-4852-444A-8640-6082CC8F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Por gestión de datos de investigación (RDM, </a:t>
            </a:r>
            <a:r>
              <a:rPr lang="es-ES" dirty="0" err="1"/>
              <a:t>Research</a:t>
            </a:r>
            <a:r>
              <a:rPr lang="es-ES" dirty="0"/>
              <a:t> Data Management) entendemos el conjunto de tareas que permiten la recopilación, organización, documentación, almacenamiento y preservación de los datos utilizados o generados durante un proyecto de investigación. Gestionar los datos de investigación es importante para asegurar la reproducibilidad de tu investigación, así como para demostrar la veracidad de la información y la metodología de la misma.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166EBC-4292-46F7-AB60-B491F063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5" y="136754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2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ACFBD-E897-421D-ACAD-024656CD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Gestión de datos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FA692-CF3D-4F99-ADB1-A18898A1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1800" dirty="0"/>
              <a:t>Algunos de los motivos de gestionar los datos de investigación son:</a:t>
            </a:r>
          </a:p>
          <a:p>
            <a:endParaRPr lang="es-ES" sz="1800" dirty="0"/>
          </a:p>
          <a:p>
            <a:pPr marL="0" indent="0">
              <a:buNone/>
            </a:pPr>
            <a:r>
              <a:rPr lang="es-ES" sz="1800" dirty="0"/>
              <a:t>1. Cumplir con los requerimientos de los organismos financiadores.</a:t>
            </a:r>
          </a:p>
          <a:p>
            <a:pPr marL="0" indent="0">
              <a:buNone/>
            </a:pPr>
            <a:r>
              <a:rPr lang="es-ES" sz="1800" dirty="0"/>
              <a:t>2. Mayor transparencia para la validación de los resultados de la investigación.</a:t>
            </a:r>
          </a:p>
          <a:p>
            <a:pPr marL="0" indent="0">
              <a:buNone/>
            </a:pPr>
            <a:r>
              <a:rPr lang="es-ES" sz="1800" dirty="0"/>
              <a:t>3. Mejorar la protección de datos y minimizar el riesgo de pérdida de los mismos.</a:t>
            </a:r>
          </a:p>
          <a:p>
            <a:pPr marL="0" indent="0">
              <a:buNone/>
            </a:pPr>
            <a:r>
              <a:rPr lang="es-ES" sz="1800" dirty="0"/>
              <a:t>4. Asegurar que los datos sean localizables, accesibles, interoperables y reutilizables: datos FAIR (</a:t>
            </a:r>
            <a:r>
              <a:rPr lang="es-ES" sz="1800" dirty="0" err="1"/>
              <a:t>Findable</a:t>
            </a:r>
            <a:r>
              <a:rPr lang="es-ES" sz="1800" dirty="0"/>
              <a:t>, </a:t>
            </a:r>
            <a:r>
              <a:rPr lang="es-ES" sz="1800" dirty="0" err="1"/>
              <a:t>Accessible</a:t>
            </a:r>
            <a:r>
              <a:rPr lang="es-ES" sz="1800" dirty="0"/>
              <a:t>, Interoperable and Reusable).</a:t>
            </a:r>
          </a:p>
          <a:p>
            <a:pPr marL="0" indent="0">
              <a:buNone/>
            </a:pPr>
            <a:r>
              <a:rPr lang="es-ES" sz="1800" dirty="0"/>
              <a:t>5. Ahorrar tiempo evitando duplicaciones y haciendo un uso eficiente de los recursos disponibles.</a:t>
            </a:r>
          </a:p>
          <a:p>
            <a:pPr marL="0" indent="0">
              <a:buNone/>
            </a:pPr>
            <a:r>
              <a:rPr lang="es-ES" sz="1800" dirty="0"/>
              <a:t>6. Mejorar el perfil del investigador, el impacto y la visibilidad de los proyectos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82C9F6-A4B5-417B-ACD8-EB4C93CC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2" y="178699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8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DF17C-BA73-4FA7-B6C6-9B24CD46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Principios FAIR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61B3D-3258-429C-86C0-FD99B505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35876"/>
            <a:ext cx="7729728" cy="4522124"/>
          </a:xfrm>
        </p:spPr>
        <p:txBody>
          <a:bodyPr>
            <a:normAutofit fontScale="85000" lnSpcReduction="10000"/>
          </a:bodyPr>
          <a:lstStyle/>
          <a:p>
            <a:r>
              <a:rPr lang="es-ES" sz="1900" dirty="0"/>
              <a:t>Son un conjunto de principios rectores para hacer que los datos de investigación sean fáciles de encontrar, accesibles, interoperables y reutilizables (Wilkinson et al., 2016).</a:t>
            </a:r>
          </a:p>
          <a:p>
            <a:r>
              <a:rPr lang="es-ES" sz="1900" dirty="0"/>
              <a:t>En el contexto de la Ciencia Abierta, es importante el cumplimiento de estos principios bajo el lema:   </a:t>
            </a:r>
          </a:p>
          <a:p>
            <a:pPr marL="0" indent="0">
              <a:buNone/>
            </a:pPr>
            <a:r>
              <a:rPr lang="es-ES" sz="1900" dirty="0" smtClean="0"/>
              <a:t>       </a:t>
            </a:r>
            <a:r>
              <a:rPr lang="es-ES" sz="1900" dirty="0">
                <a:solidFill>
                  <a:srgbClr val="C00000"/>
                </a:solidFill>
              </a:rPr>
              <a:t>TAN ABIERTOS COMO SEA POSIBLE, TAN CERRADOS COMO SEA NECESARIO.</a:t>
            </a:r>
          </a:p>
          <a:p>
            <a:endParaRPr lang="es-ES" sz="1900" dirty="0"/>
          </a:p>
          <a:p>
            <a:pPr algn="just"/>
            <a:r>
              <a:rPr lang="es-ES" sz="1900" dirty="0">
                <a:solidFill>
                  <a:srgbClr val="002028"/>
                </a:solidFill>
                <a:latin typeface="IBM Plex Sans"/>
              </a:rPr>
              <a:t>Puedes consultar estos recursos para profundizar en los datos FAIR:</a:t>
            </a:r>
          </a:p>
          <a:p>
            <a:pPr algn="just"/>
            <a:r>
              <a:rPr lang="es-ES" sz="1900" b="1" dirty="0">
                <a:solidFill>
                  <a:srgbClr val="007F9D"/>
                </a:solidFill>
                <a:latin typeface="IBM Plex Sans"/>
                <a:hlinkClick r:id="rId2"/>
              </a:rPr>
              <a:t>¿FAIR o no FAIR? He ahí la gestión de datos</a:t>
            </a:r>
            <a:r>
              <a:rPr lang="es-ES" sz="1900" dirty="0">
                <a:solidFill>
                  <a:srgbClr val="002028"/>
                </a:solidFill>
                <a:latin typeface="IBM Plex Sans"/>
              </a:rPr>
              <a:t>. REBIUN.</a:t>
            </a:r>
          </a:p>
          <a:p>
            <a:pPr algn="just"/>
            <a:r>
              <a:rPr lang="es-ES" sz="1900" b="1" dirty="0">
                <a:solidFill>
                  <a:srgbClr val="007F9D"/>
                </a:solidFill>
                <a:latin typeface="IBM Plex Sans"/>
                <a:hlinkClick r:id="rId3"/>
              </a:rPr>
              <a:t>Principios FAIR: Buenas prácticas para la gestión y administración de datos científicos</a:t>
            </a:r>
            <a:r>
              <a:rPr lang="es-ES" sz="1900" dirty="0">
                <a:solidFill>
                  <a:srgbClr val="002028"/>
                </a:solidFill>
                <a:latin typeface="IBM Plex Sans"/>
              </a:rPr>
              <a:t>. Gobierno de España.</a:t>
            </a:r>
          </a:p>
          <a:p>
            <a:pPr algn="just"/>
            <a:r>
              <a:rPr lang="es-ES" sz="1900" dirty="0">
                <a:solidFill>
                  <a:srgbClr val="002028"/>
                </a:solidFill>
                <a:latin typeface="IBM Plex Sans"/>
              </a:rPr>
              <a:t>Existen diversas </a:t>
            </a:r>
            <a:r>
              <a:rPr lang="es-ES" sz="1900" b="1" dirty="0">
                <a:solidFill>
                  <a:srgbClr val="002028"/>
                </a:solidFill>
                <a:latin typeface="IBM Plex Sans"/>
              </a:rPr>
              <a:t>herramientas gratuitas</a:t>
            </a:r>
            <a:r>
              <a:rPr lang="es-ES" sz="1900" dirty="0">
                <a:solidFill>
                  <a:srgbClr val="002028"/>
                </a:solidFill>
                <a:latin typeface="IBM Plex Sans"/>
              </a:rPr>
              <a:t> online que evalúan el grado de cumplimiento con los Principios FAIR, como:</a:t>
            </a:r>
          </a:p>
          <a:p>
            <a:pPr algn="just"/>
            <a:r>
              <a:rPr lang="es-ES" sz="1900" dirty="0">
                <a:solidFill>
                  <a:srgbClr val="007F9D"/>
                </a:solidFill>
                <a:latin typeface="IBM Plex Sans"/>
                <a:hlinkClick r:id="rId4"/>
              </a:rPr>
              <a:t>OpenAire </a:t>
            </a:r>
            <a:r>
              <a:rPr lang="es-ES" sz="1900" dirty="0">
                <a:solidFill>
                  <a:srgbClr val="002028"/>
                </a:solidFill>
                <a:latin typeface="IBM Plex Sans"/>
              </a:rPr>
              <a:t>mantiene una sección con recursos de apoyo sobre los datos FAIR.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FEBB59-0758-4D3C-9AA7-6EB5185A8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18" y="111587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035DE-5D21-4FBE-B29B-035BD9A0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>Principios FAIR</a:t>
            </a:r>
            <a:b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/>
            </a:r>
            <a:b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es-ES" sz="1800" b="1" i="0" u="none" strike="noStrike" baseline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Findable</a:t>
            </a:r>
            <a:r>
              <a:rPr lang="es-ES" sz="1800" b="1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>-Localizables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8212AB-FBEA-4E83-8705-68BFDADD5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sng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Cómo se cumple: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Identificador persistente: DOI, </a:t>
            </a:r>
            <a:r>
              <a:rPr lang="es-ES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Handle</a:t>
            </a:r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…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Descritos con metadatos enriquecidos.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Los metadatos están en línea en un recurso de búsqueda, están recolectados por motores de búsqueda.</a:t>
            </a:r>
          </a:p>
          <a:p>
            <a:r>
              <a:rPr lang="es-ES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El registro de metadatos especifica el identificador persistente.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9C95DD-7859-439F-8CED-8A29988C3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2" y="170311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61448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192</TotalTime>
  <Words>1956</Words>
  <Application>Microsoft Office PowerPoint</Application>
  <PresentationFormat>Panorámica</PresentationFormat>
  <Paragraphs>179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Century Gothic</vt:lpstr>
      <vt:lpstr>Gill Sans MT</vt:lpstr>
      <vt:lpstr>IBM Plex Sans</vt:lpstr>
      <vt:lpstr>Times New Roman</vt:lpstr>
      <vt:lpstr>Paquete</vt:lpstr>
      <vt:lpstr>Gestión de datos de investigación</vt:lpstr>
      <vt:lpstr>Ciencia Abierta y datos de investigación</vt:lpstr>
      <vt:lpstr>Presentación de PowerPoint</vt:lpstr>
      <vt:lpstr> Los datos de investigación importan: gestiona, comparte, publica y reutiliza </vt:lpstr>
      <vt:lpstr>Datos de investigación</vt:lpstr>
      <vt:lpstr>Gestión de datos de investigación</vt:lpstr>
      <vt:lpstr>Gestión de datos de investigación</vt:lpstr>
      <vt:lpstr>Principios FAIR</vt:lpstr>
      <vt:lpstr>Principios FAIR  Findable-Localizables</vt:lpstr>
      <vt:lpstr>Principios FAIR   Accesible -Accesibles</vt:lpstr>
      <vt:lpstr>Principios FAIR Interoperable - Interoperables </vt:lpstr>
      <vt:lpstr>Principios FAIR  Reusable - Reutilizables </vt:lpstr>
      <vt:lpstr>Gestión de datos en 10 pasos</vt:lpstr>
      <vt:lpstr>1. Usa formatos abiertos </vt:lpstr>
      <vt:lpstr>2. Cuida el nombramiento de los archivos</vt:lpstr>
      <vt:lpstr>Apoyo a la Investigación I 3. Organiza los archivos del proyecto </vt:lpstr>
      <vt:lpstr>4. Control de versiones </vt:lpstr>
      <vt:lpstr> 5. Almacenamiento  </vt:lpstr>
      <vt:lpstr>6. Seguridad </vt:lpstr>
      <vt:lpstr>7. Documentación de los datos </vt:lpstr>
      <vt:lpstr>8. Depósito de los datos: repositorio </vt:lpstr>
      <vt:lpstr>8. Depósito de los datos: repositorio </vt:lpstr>
      <vt:lpstr>9. Utiliza licencias de uso </vt:lpstr>
      <vt:lpstr>10. Cita de los datos </vt:lpstr>
      <vt:lpstr>El Plan de Gestión de Datos</vt:lpstr>
      <vt:lpstr>Presentación de PowerPoint</vt:lpstr>
      <vt:lpstr>El Plan de Gestión de Datos: </vt:lpstr>
      <vt:lpstr>El Plan de Gestión de Datos: </vt:lpstr>
      <vt:lpstr>GUÍAS PARA HACER UN PLAN DE GESTIÓN DE DATOS </vt:lpstr>
      <vt:lpstr>Más información: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datos de investigación</dc:title>
  <dc:creator>Mira Gutierrez, Estefania</dc:creator>
  <cp:lastModifiedBy>Mira Gutierrez, Estefania</cp:lastModifiedBy>
  <cp:revision>28</cp:revision>
  <dcterms:created xsi:type="dcterms:W3CDTF">2024-11-12T10:43:11Z</dcterms:created>
  <dcterms:modified xsi:type="dcterms:W3CDTF">2024-11-28T11:28:44Z</dcterms:modified>
</cp:coreProperties>
</file>