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6" r:id="rId10"/>
    <p:sldId id="267"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14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D814C3-ECE1-4860-8184-C7F0B74229E6}" type="doc">
      <dgm:prSet loTypeId="urn:microsoft.com/office/officeart/2005/8/layout/venn1" loCatId="relationship" qsTypeId="urn:microsoft.com/office/officeart/2005/8/quickstyle/3d3" qsCatId="3D" csTypeId="urn:microsoft.com/office/officeart/2005/8/colors/accent1_2" csCatId="accent1" phldr="1"/>
      <dgm:spPr/>
      <dgm:t>
        <a:bodyPr/>
        <a:lstStyle/>
        <a:p>
          <a:endParaRPr lang="es-ES"/>
        </a:p>
      </dgm:t>
    </dgm:pt>
    <dgm:pt modelId="{1D709010-3D90-4DD5-9FBB-CB7BC8F6B63A}">
      <dgm:prSet phldrT="[Texto]"/>
      <dgm:spPr/>
      <dgm:t>
        <a:bodyPr/>
        <a:lstStyle/>
        <a:p>
          <a:r>
            <a:rPr lang="es-ES" dirty="0" smtClean="0"/>
            <a:t>Concepto</a:t>
          </a:r>
          <a:endParaRPr lang="es-ES" dirty="0"/>
        </a:p>
      </dgm:t>
    </dgm:pt>
    <dgm:pt modelId="{7F343DBD-9A91-455F-81E6-44625B2434A2}" type="parTrans" cxnId="{CC7CC1DE-07D3-4187-AA23-8F28F39AA4FE}">
      <dgm:prSet/>
      <dgm:spPr/>
      <dgm:t>
        <a:bodyPr/>
        <a:lstStyle/>
        <a:p>
          <a:endParaRPr lang="es-ES"/>
        </a:p>
      </dgm:t>
    </dgm:pt>
    <dgm:pt modelId="{DD2FA0BA-9662-4C5B-B813-260FF0D21BC9}" type="sibTrans" cxnId="{CC7CC1DE-07D3-4187-AA23-8F28F39AA4FE}">
      <dgm:prSet/>
      <dgm:spPr/>
      <dgm:t>
        <a:bodyPr/>
        <a:lstStyle/>
        <a:p>
          <a:endParaRPr lang="es-ES"/>
        </a:p>
      </dgm:t>
    </dgm:pt>
    <dgm:pt modelId="{DB2F3F75-6BC9-42C8-9B04-F5C7EF94FE36}" type="pres">
      <dgm:prSet presAssocID="{25D814C3-ECE1-4860-8184-C7F0B74229E6}" presName="compositeShape" presStyleCnt="0">
        <dgm:presLayoutVars>
          <dgm:chMax val="7"/>
          <dgm:dir/>
          <dgm:resizeHandles val="exact"/>
        </dgm:presLayoutVars>
      </dgm:prSet>
      <dgm:spPr/>
      <dgm:t>
        <a:bodyPr/>
        <a:lstStyle/>
        <a:p>
          <a:endParaRPr lang="es-ES"/>
        </a:p>
      </dgm:t>
    </dgm:pt>
    <dgm:pt modelId="{E3EF1D62-7F00-4391-AE9C-16DDCDF70BD3}" type="pres">
      <dgm:prSet presAssocID="{1D709010-3D90-4DD5-9FBB-CB7BC8F6B63A}" presName="circ1TxSh" presStyleLbl="vennNode1" presStyleIdx="0" presStyleCnt="1"/>
      <dgm:spPr/>
      <dgm:t>
        <a:bodyPr/>
        <a:lstStyle/>
        <a:p>
          <a:endParaRPr lang="es-ES"/>
        </a:p>
      </dgm:t>
    </dgm:pt>
  </dgm:ptLst>
  <dgm:cxnLst>
    <dgm:cxn modelId="{5CE4F621-59EA-4FD7-B2E8-DD5A9160F04A}" type="presOf" srcId="{1D709010-3D90-4DD5-9FBB-CB7BC8F6B63A}" destId="{E3EF1D62-7F00-4391-AE9C-16DDCDF70BD3}" srcOrd="0" destOrd="0" presId="urn:microsoft.com/office/officeart/2005/8/layout/venn1"/>
    <dgm:cxn modelId="{CC7CC1DE-07D3-4187-AA23-8F28F39AA4FE}" srcId="{25D814C3-ECE1-4860-8184-C7F0B74229E6}" destId="{1D709010-3D90-4DD5-9FBB-CB7BC8F6B63A}" srcOrd="0" destOrd="0" parTransId="{7F343DBD-9A91-455F-81E6-44625B2434A2}" sibTransId="{DD2FA0BA-9662-4C5B-B813-260FF0D21BC9}"/>
    <dgm:cxn modelId="{E38FE56E-CCF9-49B2-80B3-8D0E038A64C8}" type="presOf" srcId="{25D814C3-ECE1-4860-8184-C7F0B74229E6}" destId="{DB2F3F75-6BC9-42C8-9B04-F5C7EF94FE36}" srcOrd="0" destOrd="0" presId="urn:microsoft.com/office/officeart/2005/8/layout/venn1"/>
    <dgm:cxn modelId="{809D1CF7-4839-470E-94BD-762B4FBD3A1F}" type="presParOf" srcId="{DB2F3F75-6BC9-42C8-9B04-F5C7EF94FE36}" destId="{E3EF1D62-7F00-4391-AE9C-16DDCDF70BD3}"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D4ECBA-90E6-4D9F-AF21-BDAF44A05A84}"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ES"/>
        </a:p>
      </dgm:t>
    </dgm:pt>
    <dgm:pt modelId="{EDD6CE0B-FDB1-4CA2-B7D5-CA178B73F98F}">
      <dgm:prSet/>
      <dgm:spPr/>
      <dgm:t>
        <a:bodyPr/>
        <a:lstStyle/>
        <a:p>
          <a:pPr rtl="0"/>
          <a:r>
            <a:rPr lang="es-ES" smtClean="0"/>
            <a:t>ARREGLO DE LISBOA</a:t>
          </a:r>
          <a:endParaRPr lang="es-ES"/>
        </a:p>
      </dgm:t>
    </dgm:pt>
    <dgm:pt modelId="{EA13B65C-049A-4E56-807A-E10B560CD9E9}" type="parTrans" cxnId="{1C96C5DB-78E9-4956-BF0C-DFBD706C0797}">
      <dgm:prSet/>
      <dgm:spPr/>
      <dgm:t>
        <a:bodyPr/>
        <a:lstStyle/>
        <a:p>
          <a:endParaRPr lang="es-ES"/>
        </a:p>
      </dgm:t>
    </dgm:pt>
    <dgm:pt modelId="{E34720BA-4A10-45FF-A646-1F476597ADCC}" type="sibTrans" cxnId="{1C96C5DB-78E9-4956-BF0C-DFBD706C0797}">
      <dgm:prSet/>
      <dgm:spPr/>
      <dgm:t>
        <a:bodyPr/>
        <a:lstStyle/>
        <a:p>
          <a:endParaRPr lang="es-ES"/>
        </a:p>
      </dgm:t>
    </dgm:pt>
    <dgm:pt modelId="{012A6C70-BA8B-4B28-85FC-2D78A29B307A}">
      <dgm:prSet/>
      <dgm:spPr/>
      <dgm:t>
        <a:bodyPr/>
        <a:lstStyle/>
        <a:p>
          <a:pPr rtl="0"/>
          <a:r>
            <a:rPr lang="es-ES" smtClean="0"/>
            <a:t>Reglamento 1151/2012 del Parlamento Europeo y del Consejo </a:t>
          </a:r>
          <a:endParaRPr lang="es-ES"/>
        </a:p>
      </dgm:t>
    </dgm:pt>
    <dgm:pt modelId="{093EED91-0B08-499A-BAC9-CA9D73C00610}" type="parTrans" cxnId="{B38F39E2-3FBD-4405-BD25-B03B49C097C1}">
      <dgm:prSet/>
      <dgm:spPr/>
      <dgm:t>
        <a:bodyPr/>
        <a:lstStyle/>
        <a:p>
          <a:endParaRPr lang="es-ES"/>
        </a:p>
      </dgm:t>
    </dgm:pt>
    <dgm:pt modelId="{23A573E5-6986-489B-B9F0-F1E2C7EA666C}" type="sibTrans" cxnId="{B38F39E2-3FBD-4405-BD25-B03B49C097C1}">
      <dgm:prSet/>
      <dgm:spPr/>
      <dgm:t>
        <a:bodyPr/>
        <a:lstStyle/>
        <a:p>
          <a:endParaRPr lang="es-ES"/>
        </a:p>
      </dgm:t>
    </dgm:pt>
    <dgm:pt modelId="{B0AB6AA8-FC9C-4AC2-ADB2-CF611C602A0E}">
      <dgm:prSet/>
      <dgm:spPr/>
      <dgm:t>
        <a:bodyPr/>
        <a:lstStyle/>
        <a:p>
          <a:pPr rtl="0"/>
          <a:r>
            <a:rPr lang="es-ES" dirty="0" smtClean="0"/>
            <a:t>OMPI</a:t>
          </a:r>
          <a:endParaRPr lang="es-ES" dirty="0"/>
        </a:p>
      </dgm:t>
    </dgm:pt>
    <dgm:pt modelId="{FCD52653-4C3F-4FF9-8C05-DFBE2FBCD65A}" type="parTrans" cxnId="{0B4FA860-06B6-49E3-9536-4A1ECCCEE0BC}">
      <dgm:prSet/>
      <dgm:spPr/>
      <dgm:t>
        <a:bodyPr/>
        <a:lstStyle/>
        <a:p>
          <a:endParaRPr lang="es-ES"/>
        </a:p>
      </dgm:t>
    </dgm:pt>
    <dgm:pt modelId="{081F2572-6F42-4921-A83A-8C8B0FF00937}" type="sibTrans" cxnId="{0B4FA860-06B6-49E3-9536-4A1ECCCEE0BC}">
      <dgm:prSet/>
      <dgm:spPr/>
      <dgm:t>
        <a:bodyPr/>
        <a:lstStyle/>
        <a:p>
          <a:endParaRPr lang="es-ES"/>
        </a:p>
      </dgm:t>
    </dgm:pt>
    <dgm:pt modelId="{59DF3675-59A9-4134-8E0D-4E9F25910A32}" type="pres">
      <dgm:prSet presAssocID="{49D4ECBA-90E6-4D9F-AF21-BDAF44A05A84}" presName="CompostProcess" presStyleCnt="0">
        <dgm:presLayoutVars>
          <dgm:dir/>
          <dgm:resizeHandles val="exact"/>
        </dgm:presLayoutVars>
      </dgm:prSet>
      <dgm:spPr/>
      <dgm:t>
        <a:bodyPr/>
        <a:lstStyle/>
        <a:p>
          <a:endParaRPr lang="es-ES"/>
        </a:p>
      </dgm:t>
    </dgm:pt>
    <dgm:pt modelId="{BFBEAD06-B99E-4ABE-B5E4-C8FA6A63C51D}" type="pres">
      <dgm:prSet presAssocID="{49D4ECBA-90E6-4D9F-AF21-BDAF44A05A84}" presName="arrow" presStyleLbl="bgShp" presStyleIdx="0" presStyleCnt="1"/>
      <dgm:spPr/>
    </dgm:pt>
    <dgm:pt modelId="{D6E5E271-AE71-4E03-9439-63CB54AE4BDE}" type="pres">
      <dgm:prSet presAssocID="{49D4ECBA-90E6-4D9F-AF21-BDAF44A05A84}" presName="linearProcess" presStyleCnt="0"/>
      <dgm:spPr/>
    </dgm:pt>
    <dgm:pt modelId="{AEDE2D54-557B-4071-8989-C2EB3A847BC2}" type="pres">
      <dgm:prSet presAssocID="{EDD6CE0B-FDB1-4CA2-B7D5-CA178B73F98F}" presName="textNode" presStyleLbl="node1" presStyleIdx="0" presStyleCnt="3">
        <dgm:presLayoutVars>
          <dgm:bulletEnabled val="1"/>
        </dgm:presLayoutVars>
      </dgm:prSet>
      <dgm:spPr/>
      <dgm:t>
        <a:bodyPr/>
        <a:lstStyle/>
        <a:p>
          <a:endParaRPr lang="es-ES"/>
        </a:p>
      </dgm:t>
    </dgm:pt>
    <dgm:pt modelId="{F7A70A35-CFF8-400B-856E-130DAB8A8FD7}" type="pres">
      <dgm:prSet presAssocID="{E34720BA-4A10-45FF-A646-1F476597ADCC}" presName="sibTrans" presStyleCnt="0"/>
      <dgm:spPr/>
    </dgm:pt>
    <dgm:pt modelId="{F91C4DBD-FAFA-493A-BFE8-242345A3A7D2}" type="pres">
      <dgm:prSet presAssocID="{012A6C70-BA8B-4B28-85FC-2D78A29B307A}" presName="textNode" presStyleLbl="node1" presStyleIdx="1" presStyleCnt="3">
        <dgm:presLayoutVars>
          <dgm:bulletEnabled val="1"/>
        </dgm:presLayoutVars>
      </dgm:prSet>
      <dgm:spPr/>
      <dgm:t>
        <a:bodyPr/>
        <a:lstStyle/>
        <a:p>
          <a:endParaRPr lang="es-ES"/>
        </a:p>
      </dgm:t>
    </dgm:pt>
    <dgm:pt modelId="{BE0FFA4C-02C0-4795-AC92-6FDB05231443}" type="pres">
      <dgm:prSet presAssocID="{23A573E5-6986-489B-B9F0-F1E2C7EA666C}" presName="sibTrans" presStyleCnt="0"/>
      <dgm:spPr/>
    </dgm:pt>
    <dgm:pt modelId="{B80FF0C4-37CB-442D-A5ED-7C978CB31F4D}" type="pres">
      <dgm:prSet presAssocID="{B0AB6AA8-FC9C-4AC2-ADB2-CF611C602A0E}" presName="textNode" presStyleLbl="node1" presStyleIdx="2" presStyleCnt="3">
        <dgm:presLayoutVars>
          <dgm:bulletEnabled val="1"/>
        </dgm:presLayoutVars>
      </dgm:prSet>
      <dgm:spPr/>
      <dgm:t>
        <a:bodyPr/>
        <a:lstStyle/>
        <a:p>
          <a:endParaRPr lang="es-ES"/>
        </a:p>
      </dgm:t>
    </dgm:pt>
  </dgm:ptLst>
  <dgm:cxnLst>
    <dgm:cxn modelId="{0B4FA860-06B6-49E3-9536-4A1ECCCEE0BC}" srcId="{49D4ECBA-90E6-4D9F-AF21-BDAF44A05A84}" destId="{B0AB6AA8-FC9C-4AC2-ADB2-CF611C602A0E}" srcOrd="2" destOrd="0" parTransId="{FCD52653-4C3F-4FF9-8C05-DFBE2FBCD65A}" sibTransId="{081F2572-6F42-4921-A83A-8C8B0FF00937}"/>
    <dgm:cxn modelId="{B035841A-92FA-4B2E-83D1-3310BAF752B1}" type="presOf" srcId="{B0AB6AA8-FC9C-4AC2-ADB2-CF611C602A0E}" destId="{B80FF0C4-37CB-442D-A5ED-7C978CB31F4D}" srcOrd="0" destOrd="0" presId="urn:microsoft.com/office/officeart/2005/8/layout/hProcess9"/>
    <dgm:cxn modelId="{1C96C5DB-78E9-4956-BF0C-DFBD706C0797}" srcId="{49D4ECBA-90E6-4D9F-AF21-BDAF44A05A84}" destId="{EDD6CE0B-FDB1-4CA2-B7D5-CA178B73F98F}" srcOrd="0" destOrd="0" parTransId="{EA13B65C-049A-4E56-807A-E10B560CD9E9}" sibTransId="{E34720BA-4A10-45FF-A646-1F476597ADCC}"/>
    <dgm:cxn modelId="{30891933-BC0D-44FD-8211-20AF324048B5}" type="presOf" srcId="{49D4ECBA-90E6-4D9F-AF21-BDAF44A05A84}" destId="{59DF3675-59A9-4134-8E0D-4E9F25910A32}" srcOrd="0" destOrd="0" presId="urn:microsoft.com/office/officeart/2005/8/layout/hProcess9"/>
    <dgm:cxn modelId="{B38F39E2-3FBD-4405-BD25-B03B49C097C1}" srcId="{49D4ECBA-90E6-4D9F-AF21-BDAF44A05A84}" destId="{012A6C70-BA8B-4B28-85FC-2D78A29B307A}" srcOrd="1" destOrd="0" parTransId="{093EED91-0B08-499A-BAC9-CA9D73C00610}" sibTransId="{23A573E5-6986-489B-B9F0-F1E2C7EA666C}"/>
    <dgm:cxn modelId="{3001B1D4-9571-468D-8B97-62F1C2732EB6}" type="presOf" srcId="{EDD6CE0B-FDB1-4CA2-B7D5-CA178B73F98F}" destId="{AEDE2D54-557B-4071-8989-C2EB3A847BC2}" srcOrd="0" destOrd="0" presId="urn:microsoft.com/office/officeart/2005/8/layout/hProcess9"/>
    <dgm:cxn modelId="{55FA95B8-5FC1-413A-BBA6-D6B325390451}" type="presOf" srcId="{012A6C70-BA8B-4B28-85FC-2D78A29B307A}" destId="{F91C4DBD-FAFA-493A-BFE8-242345A3A7D2}" srcOrd="0" destOrd="0" presId="urn:microsoft.com/office/officeart/2005/8/layout/hProcess9"/>
    <dgm:cxn modelId="{82B9016C-393B-407B-8E15-CC91E3315153}" type="presParOf" srcId="{59DF3675-59A9-4134-8E0D-4E9F25910A32}" destId="{BFBEAD06-B99E-4ABE-B5E4-C8FA6A63C51D}" srcOrd="0" destOrd="0" presId="urn:microsoft.com/office/officeart/2005/8/layout/hProcess9"/>
    <dgm:cxn modelId="{287C85C5-73D3-4A4C-9DAA-90831185D080}" type="presParOf" srcId="{59DF3675-59A9-4134-8E0D-4E9F25910A32}" destId="{D6E5E271-AE71-4E03-9439-63CB54AE4BDE}" srcOrd="1" destOrd="0" presId="urn:microsoft.com/office/officeart/2005/8/layout/hProcess9"/>
    <dgm:cxn modelId="{FBDCF744-180A-40D6-81DF-254F85B36861}" type="presParOf" srcId="{D6E5E271-AE71-4E03-9439-63CB54AE4BDE}" destId="{AEDE2D54-557B-4071-8989-C2EB3A847BC2}" srcOrd="0" destOrd="0" presId="urn:microsoft.com/office/officeart/2005/8/layout/hProcess9"/>
    <dgm:cxn modelId="{43029553-816A-471F-AF9F-D00744873041}" type="presParOf" srcId="{D6E5E271-AE71-4E03-9439-63CB54AE4BDE}" destId="{F7A70A35-CFF8-400B-856E-130DAB8A8FD7}" srcOrd="1" destOrd="0" presId="urn:microsoft.com/office/officeart/2005/8/layout/hProcess9"/>
    <dgm:cxn modelId="{B991FA63-5B4A-4B05-AFC4-F59F4B7EF883}" type="presParOf" srcId="{D6E5E271-AE71-4E03-9439-63CB54AE4BDE}" destId="{F91C4DBD-FAFA-493A-BFE8-242345A3A7D2}" srcOrd="2" destOrd="0" presId="urn:microsoft.com/office/officeart/2005/8/layout/hProcess9"/>
    <dgm:cxn modelId="{5EBFA912-801A-476D-99AB-9A38089379AF}" type="presParOf" srcId="{D6E5E271-AE71-4E03-9439-63CB54AE4BDE}" destId="{BE0FFA4C-02C0-4795-AC92-6FDB05231443}" srcOrd="3" destOrd="0" presId="urn:microsoft.com/office/officeart/2005/8/layout/hProcess9"/>
    <dgm:cxn modelId="{4775B20E-3BB9-48A5-BCFB-AF320633A34E}" type="presParOf" srcId="{D6E5E271-AE71-4E03-9439-63CB54AE4BDE}" destId="{B80FF0C4-37CB-442D-A5ED-7C978CB31F4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F1D62-7F00-4391-AE9C-16DDCDF70BD3}">
      <dsp:nvSpPr>
        <dsp:cNvPr id="0" name=""/>
        <dsp:cNvSpPr/>
      </dsp:nvSpPr>
      <dsp:spPr>
        <a:xfrm>
          <a:off x="3177540" y="0"/>
          <a:ext cx="45719" cy="45719"/>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r>
            <a:rPr lang="es-ES" sz="500" kern="1200" dirty="0" smtClean="0"/>
            <a:t>Concepto</a:t>
          </a:r>
          <a:endParaRPr lang="es-ES" sz="500" kern="1200" dirty="0"/>
        </a:p>
      </dsp:txBody>
      <dsp:txXfrm>
        <a:off x="3184235" y="6695"/>
        <a:ext cx="32329" cy="323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EAD06-B99E-4ABE-B5E4-C8FA6A63C51D}">
      <dsp:nvSpPr>
        <dsp:cNvPr id="0" name=""/>
        <dsp:cNvSpPr/>
      </dsp:nvSpPr>
      <dsp:spPr>
        <a:xfrm>
          <a:off x="617219" y="0"/>
          <a:ext cx="6995160" cy="4572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DE2D54-557B-4071-8989-C2EB3A847BC2}">
      <dsp:nvSpPr>
        <dsp:cNvPr id="0" name=""/>
        <dsp:cNvSpPr/>
      </dsp:nvSpPr>
      <dsp:spPr>
        <a:xfrm>
          <a:off x="278874" y="1371599"/>
          <a:ext cx="2468880"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s-ES" sz="2100" kern="1200" smtClean="0"/>
            <a:t>ARREGLO DE LISBOA</a:t>
          </a:r>
          <a:endParaRPr lang="es-ES" sz="2100" kern="1200"/>
        </a:p>
      </dsp:txBody>
      <dsp:txXfrm>
        <a:off x="368149" y="1460874"/>
        <a:ext cx="2290330" cy="1650250"/>
      </dsp:txXfrm>
    </dsp:sp>
    <dsp:sp modelId="{F91C4DBD-FAFA-493A-BFE8-242345A3A7D2}">
      <dsp:nvSpPr>
        <dsp:cNvPr id="0" name=""/>
        <dsp:cNvSpPr/>
      </dsp:nvSpPr>
      <dsp:spPr>
        <a:xfrm>
          <a:off x="2880359" y="1371599"/>
          <a:ext cx="2468880"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s-ES" sz="2100" kern="1200" smtClean="0"/>
            <a:t>Reglamento 1151/2012 del Parlamento Europeo y del Consejo </a:t>
          </a:r>
          <a:endParaRPr lang="es-ES" sz="2100" kern="1200"/>
        </a:p>
      </dsp:txBody>
      <dsp:txXfrm>
        <a:off x="2969634" y="1460874"/>
        <a:ext cx="2290330" cy="1650250"/>
      </dsp:txXfrm>
    </dsp:sp>
    <dsp:sp modelId="{B80FF0C4-37CB-442D-A5ED-7C978CB31F4D}">
      <dsp:nvSpPr>
        <dsp:cNvPr id="0" name=""/>
        <dsp:cNvSpPr/>
      </dsp:nvSpPr>
      <dsp:spPr>
        <a:xfrm>
          <a:off x="5481845" y="1371599"/>
          <a:ext cx="2468880"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s-ES" sz="2100" kern="1200" dirty="0" smtClean="0"/>
            <a:t>OMPI</a:t>
          </a:r>
          <a:endParaRPr lang="es-ES" sz="2100" kern="1200" dirty="0"/>
        </a:p>
      </dsp:txBody>
      <dsp:txXfrm>
        <a:off x="5571120" y="1460874"/>
        <a:ext cx="2290330" cy="165025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8C47A8A2-C631-4948-A957-DE5D2A754CDD}" type="datetimeFigureOut">
              <a:rPr lang="es-ES" smtClean="0"/>
              <a:t>11/06/2021</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C3D1402-4899-47D6-AC01-E86EF2A49E8E}"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C47A8A2-C631-4948-A957-DE5D2A754CDD}" type="datetimeFigureOut">
              <a:rPr lang="es-ES" smtClean="0"/>
              <a:t>11/06/2021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3D1402-4899-47D6-AC01-E86EF2A49E8E}"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C47A8A2-C631-4948-A957-DE5D2A754CDD}" type="datetimeFigureOut">
              <a:rPr lang="es-ES" smtClean="0"/>
              <a:t>11/06/2021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3D1402-4899-47D6-AC01-E86EF2A49E8E}"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8C47A8A2-C631-4948-A957-DE5D2A754CDD}" type="datetimeFigureOut">
              <a:rPr lang="es-ES" smtClean="0"/>
              <a:t>11/06/2021</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6C3D1402-4899-47D6-AC01-E86EF2A49E8E}"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8C47A8A2-C631-4948-A957-DE5D2A754CDD}" type="datetimeFigureOut">
              <a:rPr lang="es-ES" smtClean="0"/>
              <a:t>11/06/2021</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6C3D1402-4899-47D6-AC01-E86EF2A49E8E}"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8C47A8A2-C631-4948-A957-DE5D2A754CDD}" type="datetimeFigureOut">
              <a:rPr lang="es-ES" smtClean="0"/>
              <a:t>11/06/2021</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6C3D1402-4899-47D6-AC01-E86EF2A49E8E}"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8C47A8A2-C631-4948-A957-DE5D2A754CDD}" type="datetimeFigureOut">
              <a:rPr lang="es-ES" smtClean="0"/>
              <a:t>11/06/2021</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6C3D1402-4899-47D6-AC01-E86EF2A49E8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C47A8A2-C631-4948-A957-DE5D2A754CDD}" type="datetimeFigureOut">
              <a:rPr lang="es-ES" smtClean="0"/>
              <a:t>11/06/2021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C3D1402-4899-47D6-AC01-E86EF2A49E8E}"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8C47A8A2-C631-4948-A957-DE5D2A754CDD}" type="datetimeFigureOut">
              <a:rPr lang="es-ES" smtClean="0"/>
              <a:t>11/06/2021</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6C3D1402-4899-47D6-AC01-E86EF2A49E8E}"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8C47A8A2-C631-4948-A957-DE5D2A754CDD}" type="datetimeFigureOut">
              <a:rPr lang="es-ES" smtClean="0"/>
              <a:t>11/06/2021</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6C3D1402-4899-47D6-AC01-E86EF2A49E8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8C47A8A2-C631-4948-A957-DE5D2A754CDD}" type="datetimeFigureOut">
              <a:rPr lang="es-ES" smtClean="0"/>
              <a:t>11/06/2021</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6C3D1402-4899-47D6-AC01-E86EF2A49E8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C47A8A2-C631-4948-A957-DE5D2A754CDD}" type="datetimeFigureOut">
              <a:rPr lang="es-ES" smtClean="0"/>
              <a:t>11/06/2021</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C3D1402-4899-47D6-AC01-E86EF2A49E8E}"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55576" y="620688"/>
            <a:ext cx="7772400" cy="5544616"/>
          </a:xfrm>
          <a:solidFill>
            <a:schemeClr val="accent5">
              <a:lumMod val="40000"/>
              <a:lumOff val="60000"/>
            </a:schemeClr>
          </a:solidFill>
        </p:spPr>
        <p:txBody>
          <a:bodyPr/>
          <a:lstStyle/>
          <a:p>
            <a:r>
              <a:rPr lang="es-ES" dirty="0" smtClean="0"/>
              <a:t>DENOMINACIONES DE ORIGEN E INDICACIONES GEOGRÁFICAS</a:t>
            </a:r>
            <a:endParaRPr lang="es-ES" dirty="0"/>
          </a:p>
        </p:txBody>
      </p:sp>
      <p:graphicFrame>
        <p:nvGraphicFramePr>
          <p:cNvPr id="2" name="1 Diagrama"/>
          <p:cNvGraphicFramePr/>
          <p:nvPr>
            <p:extLst>
              <p:ext uri="{D42A27DB-BD31-4B8C-83A1-F6EECF244321}">
                <p14:modId xmlns:p14="http://schemas.microsoft.com/office/powerpoint/2010/main" val="3954919632"/>
              </p:ext>
            </p:extLst>
          </p:nvPr>
        </p:nvGraphicFramePr>
        <p:xfrm flipV="1">
          <a:off x="3419872" y="6525343"/>
          <a:ext cx="6400800" cy="45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4752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smtClean="0"/>
              <a:t>¿PORQUÉ SE PROTREGE LA ARTESANÍA?</a:t>
            </a:r>
            <a:endParaRPr lang="es-ES" sz="4000" dirty="0"/>
          </a:p>
        </p:txBody>
      </p:sp>
      <p:sp>
        <p:nvSpPr>
          <p:cNvPr id="3" name="2 Marcador de contenido"/>
          <p:cNvSpPr>
            <a:spLocks noGrp="1"/>
          </p:cNvSpPr>
          <p:nvPr>
            <p:ph idx="1"/>
          </p:nvPr>
        </p:nvSpPr>
        <p:spPr/>
        <p:txBody>
          <a:bodyPr>
            <a:normAutofit fontScale="85000" lnSpcReduction="20000"/>
          </a:bodyPr>
          <a:lstStyle/>
          <a:p>
            <a:r>
              <a:rPr lang="es-ES" dirty="0"/>
              <a:t>Porque hay que defender los valores como </a:t>
            </a:r>
            <a:r>
              <a:rPr lang="es-ES" dirty="0" smtClean="0"/>
              <a:t>la identidad</a:t>
            </a:r>
            <a:r>
              <a:rPr lang="es-ES" dirty="0"/>
              <a:t>, originalidad, cultura, destreza y calidad. La combinación de tradición y modernidad. El saber hacer, la cultura de los oficios y una metodología experta. Además de diferenciación y exclusividad, ya que en muchos casos estaremos ante una pieza única. Las claves de una producción artesanal son la materia prima y la técnica empleada, por lo que se trata generalmente de un proceso sostenible de baja huella ecológica, unido a un territorio y una cultura, que tiene su origen en la tradición y cuyo futuro es la innovación.</a:t>
            </a:r>
          </a:p>
        </p:txBody>
      </p:sp>
    </p:spTree>
    <p:extLst>
      <p:ext uri="{BB962C8B-B14F-4D97-AF65-F5344CB8AC3E}">
        <p14:creationId xmlns:p14="http://schemas.microsoft.com/office/powerpoint/2010/main" val="343994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CONCEPTO</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428984709"/>
              </p:ext>
            </p:extLst>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1315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CONCEPTO</a:t>
            </a:r>
            <a:endParaRPr lang="es-ES" dirty="0"/>
          </a:p>
        </p:txBody>
      </p:sp>
      <p:sp>
        <p:nvSpPr>
          <p:cNvPr id="3" name="2 Marcador de contenido"/>
          <p:cNvSpPr>
            <a:spLocks noGrp="1"/>
          </p:cNvSpPr>
          <p:nvPr>
            <p:ph idx="1"/>
          </p:nvPr>
        </p:nvSpPr>
        <p:spPr/>
        <p:txBody>
          <a:bodyPr>
            <a:normAutofit lnSpcReduction="10000"/>
          </a:bodyPr>
          <a:lstStyle/>
          <a:p>
            <a:r>
              <a:rPr lang="es-ES" dirty="0" smtClean="0"/>
              <a:t>“El producto es originario </a:t>
            </a:r>
            <a:r>
              <a:rPr lang="es-ES" dirty="0"/>
              <a:t>de un lugar determinado, una región o excepcionalmente, un país; cuya calidad o características se deben fundamental o exclusivamente a un medio geográfico particular, con los factores naturales y humanos inherentes a él, y cuyas fases de producción tengan lugar en su totalidad en </a:t>
            </a:r>
            <a:r>
              <a:rPr lang="es-ES" dirty="0" smtClean="0"/>
              <a:t>la zona </a:t>
            </a:r>
            <a:r>
              <a:rPr lang="es-ES" dirty="0"/>
              <a:t>geográfica definida</a:t>
            </a:r>
            <a:r>
              <a:rPr lang="es-ES" dirty="0" smtClean="0"/>
              <a:t>”</a:t>
            </a:r>
            <a:endParaRPr lang="es-ES" dirty="0"/>
          </a:p>
          <a:p>
            <a:endParaRPr lang="es-ES" dirty="0"/>
          </a:p>
        </p:txBody>
      </p:sp>
    </p:spTree>
    <p:extLst>
      <p:ext uri="{BB962C8B-B14F-4D97-AF65-F5344CB8AC3E}">
        <p14:creationId xmlns:p14="http://schemas.microsoft.com/office/powerpoint/2010/main" val="3695342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t>RECONOCIMIENTO Y PROTECCIÓN</a:t>
            </a:r>
            <a:endParaRPr lang="es-ES" sz="3600"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404937" y="2913856"/>
            <a:ext cx="2158951" cy="2158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Marcador de contenido"/>
          <p:cNvSpPr>
            <a:spLocks noGrp="1"/>
          </p:cNvSpPr>
          <p:nvPr>
            <p:ph sz="half" idx="2"/>
          </p:nvPr>
        </p:nvSpPr>
        <p:spPr/>
        <p:txBody>
          <a:bodyPr>
            <a:normAutofit fontScale="92500" lnSpcReduction="20000"/>
          </a:bodyPr>
          <a:lstStyle/>
          <a:p>
            <a:pPr marL="0" indent="0">
              <a:buNone/>
            </a:pPr>
            <a:r>
              <a:rPr lang="es-ES" sz="2000" dirty="0" smtClean="0"/>
              <a:t>Es necesaria para preservar su origen geográfico. Una protección jurídica adecuada sirve para designar aquellos productos que cumplan los requisitos de origen y calidad específica requeridas y, por tanto,  impedir su utilización en la designación de productos que no reúnan tales condiciones. También es útil para prohibir aquellas modalidades que pretenden aprovecharse del renombre y la fama de los productos verdaderos.</a:t>
            </a:r>
          </a:p>
          <a:p>
            <a:pPr marL="0" indent="0">
              <a:buNone/>
            </a:pPr>
            <a:r>
              <a:rPr lang="es-ES" sz="2000" dirty="0" smtClean="0">
                <a:solidFill>
                  <a:srgbClr val="FF0000"/>
                </a:solidFill>
              </a:rPr>
              <a:t>EJEMPLO: Confusión entre productos.</a:t>
            </a:r>
            <a:endParaRPr lang="es-ES" sz="2000" dirty="0">
              <a:solidFill>
                <a:srgbClr val="FF0000"/>
              </a:solidFill>
            </a:endParaRPr>
          </a:p>
        </p:txBody>
      </p:sp>
    </p:spTree>
    <p:extLst>
      <p:ext uri="{BB962C8B-B14F-4D97-AF65-F5344CB8AC3E}">
        <p14:creationId xmlns:p14="http://schemas.microsoft.com/office/powerpoint/2010/main" val="643321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t>RECONOCIMIENTO Y PROTECCIÓN INTERNACIONAL</a:t>
            </a:r>
            <a:endParaRPr lang="es-ES" sz="3600" dirty="0"/>
          </a:p>
        </p:txBody>
      </p:sp>
      <p:sp>
        <p:nvSpPr>
          <p:cNvPr id="3" name="2 Marcador de contenido"/>
          <p:cNvSpPr>
            <a:spLocks noGrp="1"/>
          </p:cNvSpPr>
          <p:nvPr>
            <p:ph sz="half" idx="1"/>
          </p:nvPr>
        </p:nvSpPr>
        <p:spPr>
          <a:xfrm>
            <a:off x="457200" y="1722437"/>
            <a:ext cx="4038600" cy="4802907"/>
          </a:xfrm>
        </p:spPr>
        <p:txBody>
          <a:bodyPr>
            <a:normAutofit fontScale="85000" lnSpcReduction="20000"/>
          </a:bodyPr>
          <a:lstStyle/>
          <a:p>
            <a:r>
              <a:rPr lang="es-ES" dirty="0" smtClean="0"/>
              <a:t>Desde finales del siglo XIX, comienzan a desarrollarse los primeros instrumentos de protección y reconocimiento de las </a:t>
            </a:r>
            <a:r>
              <a:rPr lang="es-ES" b="1" dirty="0" err="1" smtClean="0"/>
              <a:t>DOPs</a:t>
            </a:r>
            <a:r>
              <a:rPr lang="es-ES" dirty="0" smtClean="0"/>
              <a:t> en el ámbito internacional. El producto estrella es también la viticultura</a:t>
            </a:r>
            <a:r>
              <a:rPr lang="es-ES" dirty="0" smtClean="0"/>
              <a:t>. Actualmente hay más de 5.000 denominaciones geográficas registradas en la UE, la mayoría son de vinos y bebidas alcohólicas</a:t>
            </a:r>
            <a:endParaRPr lang="es-ES" dirty="0"/>
          </a:p>
        </p:txBody>
      </p:sp>
      <p:pic>
        <p:nvPicPr>
          <p:cNvPr id="6147"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076056" y="2276872"/>
            <a:ext cx="3312368" cy="3312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0250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t>RECONOCIMIENTO Y PROTECCIÓN EN ESPAÑA</a:t>
            </a:r>
            <a:endParaRPr lang="es-ES" sz="3600" dirty="0"/>
          </a:p>
        </p:txBody>
      </p:sp>
      <p:sp>
        <p:nvSpPr>
          <p:cNvPr id="3" name="2 Marcador de contenido"/>
          <p:cNvSpPr>
            <a:spLocks noGrp="1"/>
          </p:cNvSpPr>
          <p:nvPr>
            <p:ph sz="half" idx="1"/>
          </p:nvPr>
        </p:nvSpPr>
        <p:spPr/>
        <p:txBody>
          <a:bodyPr>
            <a:normAutofit fontScale="77500" lnSpcReduction="20000"/>
          </a:bodyPr>
          <a:lstStyle/>
          <a:p>
            <a:r>
              <a:rPr lang="es-ES" dirty="0" smtClean="0"/>
              <a:t>La protección aparece enraizada en la tradición vitivinícola española, extendida posteriormente a otros productos agrícolas y alimenticios. En nuestro ordenamiento jurídico interno, las </a:t>
            </a:r>
            <a:r>
              <a:rPr lang="es-ES" b="1" dirty="0" smtClean="0"/>
              <a:t>DOP  e IGP </a:t>
            </a:r>
            <a:r>
              <a:rPr lang="es-ES" dirty="0" smtClean="0"/>
              <a:t>gozan de singularidad reconocida tanto normativa como jurisprudencialmente, derivada de su presencia en los mercados y su valoración por parte del consumidor.</a:t>
            </a:r>
            <a:endParaRPr lang="es-ES" dirty="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4595727"/>
            <a:ext cx="3456384"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3" name="Picture 5"/>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133140" y="2132856"/>
            <a:ext cx="3399300"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7470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EL SECTOR VITIVINÍCOLA</a:t>
            </a:r>
            <a:endParaRPr lang="es-ES" dirty="0"/>
          </a:p>
        </p:txBody>
      </p:sp>
      <p:sp>
        <p:nvSpPr>
          <p:cNvPr id="3" name="2 Marcador de contenido"/>
          <p:cNvSpPr>
            <a:spLocks noGrp="1"/>
          </p:cNvSpPr>
          <p:nvPr>
            <p:ph idx="1"/>
          </p:nvPr>
        </p:nvSpPr>
        <p:spPr/>
        <p:txBody>
          <a:bodyPr>
            <a:normAutofit fontScale="77500" lnSpcReduction="20000"/>
          </a:bodyPr>
          <a:lstStyle/>
          <a:p>
            <a:r>
              <a:rPr lang="es-ES" sz="2800" dirty="0" smtClean="0"/>
              <a:t>Mediante la Ley 24/2003 el legislador abordó la necesaria reforma del régimen jurídico que presidía la vitivinicultura en España. La nueva ley era muy esperada, como señaló la doctrina. Ésta ley reconoce una estructura de protección del origen tanto para los vinos como para el resto de productos agroalimentarios no vínicos; no obstante la doctrina mercantilista critica dicha regulación por no producirse en el </a:t>
            </a:r>
            <a:r>
              <a:rPr lang="es-ES" sz="2800" dirty="0" smtClean="0"/>
              <a:t>marco </a:t>
            </a:r>
            <a:r>
              <a:rPr lang="es-ES" sz="2800" dirty="0" smtClean="0"/>
              <a:t>de la propiedad industrial en lo que respecta a los aspectos jurídico-privados de su régimen.</a:t>
            </a:r>
          </a:p>
          <a:p>
            <a:r>
              <a:rPr lang="es-ES" sz="2800" dirty="0" smtClean="0"/>
              <a:t>Esta norma distingue diferente niveles de protección: el de los vinos de mesa, que comprenden los vinos de mesa y los vinos de mesa con derecho a la mención tradicional vino de la tierra, y el de los vinos de calidad producidos en regiones determinadas “</a:t>
            </a:r>
            <a:r>
              <a:rPr lang="es-ES" sz="2800" dirty="0" err="1" smtClean="0"/>
              <a:t>vcprd</a:t>
            </a:r>
            <a:r>
              <a:rPr lang="es-ES" sz="2800" dirty="0" smtClean="0"/>
              <a:t>”.</a:t>
            </a:r>
            <a:endParaRPr lang="es-ES" sz="2800" dirty="0"/>
          </a:p>
        </p:txBody>
      </p:sp>
    </p:spTree>
    <p:extLst>
      <p:ext uri="{BB962C8B-B14F-4D97-AF65-F5344CB8AC3E}">
        <p14:creationId xmlns:p14="http://schemas.microsoft.com/office/powerpoint/2010/main" val="1266476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NATURALEZA JURÍDICA</a:t>
            </a:r>
            <a:endParaRPr lang="es-ES" dirty="0"/>
          </a:p>
        </p:txBody>
      </p:sp>
      <p:sp>
        <p:nvSpPr>
          <p:cNvPr id="3" name="2 Marcador de contenido"/>
          <p:cNvSpPr>
            <a:spLocks noGrp="1"/>
          </p:cNvSpPr>
          <p:nvPr>
            <p:ph sz="half" idx="1"/>
          </p:nvPr>
        </p:nvSpPr>
        <p:spPr/>
        <p:txBody>
          <a:bodyPr>
            <a:normAutofit fontScale="70000" lnSpcReduction="20000"/>
          </a:bodyPr>
          <a:lstStyle/>
          <a:p>
            <a:r>
              <a:rPr lang="es-ES" b="1" dirty="0" smtClean="0"/>
              <a:t>TEORÍA MONISTA</a:t>
            </a:r>
          </a:p>
          <a:p>
            <a:pPr marL="64008" indent="0">
              <a:buNone/>
            </a:pPr>
            <a:r>
              <a:rPr lang="es-ES" dirty="0" smtClean="0"/>
              <a:t>Parten </a:t>
            </a:r>
            <a:r>
              <a:rPr lang="es-ES" dirty="0"/>
              <a:t>de la necesidad de constituir, como manifestaciones de un derecho unitario, todas las facultades que corresponden al titular, tanto en el orden personal como en el económico. El derecho en cuestión se configura con una doble composición de facultades personales y patrimoniales. En este sentido, desde la teoría del derecho de la personalidad, se postula que las facultades le corresponden al autor por derivación de su personalidad y de este aspecto moral derivan el resto de facultades. </a:t>
            </a:r>
          </a:p>
        </p:txBody>
      </p:sp>
      <p:sp>
        <p:nvSpPr>
          <p:cNvPr id="4" name="3 Marcador de contenido"/>
          <p:cNvSpPr>
            <a:spLocks noGrp="1"/>
          </p:cNvSpPr>
          <p:nvPr>
            <p:ph sz="half" idx="2"/>
          </p:nvPr>
        </p:nvSpPr>
        <p:spPr/>
        <p:txBody>
          <a:bodyPr>
            <a:normAutofit fontScale="70000" lnSpcReduction="20000"/>
          </a:bodyPr>
          <a:lstStyle/>
          <a:p>
            <a:r>
              <a:rPr lang="es-ES" b="1" dirty="0" smtClean="0"/>
              <a:t>TEORÍA DUALISTA</a:t>
            </a:r>
          </a:p>
          <a:p>
            <a:pPr marL="64008" indent="0">
              <a:buNone/>
            </a:pPr>
            <a:r>
              <a:rPr lang="es-ES" dirty="0" smtClean="0"/>
              <a:t>Es aquella </a:t>
            </a:r>
            <a:r>
              <a:rPr lang="es-ES" dirty="0"/>
              <a:t>teoría que escinde el derecho sobre creaciones intelectuales en dos tipos de derechos diferentes, que no deben ser confundidos, aunque manifiesten una interferencia recíproca: derecho moral y derecho patrimonial, despreocupándose del derecho moral –personal, ilimitado e inalienable- y reduciendo sus consideraciones al derecho patrimonial-transmisible y temporalmente limitado.</a:t>
            </a:r>
          </a:p>
        </p:txBody>
      </p:sp>
    </p:spTree>
    <p:extLst>
      <p:ext uri="{BB962C8B-B14F-4D97-AF65-F5344CB8AC3E}">
        <p14:creationId xmlns:p14="http://schemas.microsoft.com/office/powerpoint/2010/main" val="714299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smtClean="0"/>
              <a:t>PROTECCIÓN DE LOS PRODUCTOS ARTESANALES</a:t>
            </a:r>
            <a:endParaRPr lang="es-ES" sz="4000" dirty="0"/>
          </a:p>
        </p:txBody>
      </p:sp>
      <p:sp>
        <p:nvSpPr>
          <p:cNvPr id="3" name="2 Marcador de contenido"/>
          <p:cNvSpPr>
            <a:spLocks noGrp="1"/>
          </p:cNvSpPr>
          <p:nvPr>
            <p:ph sz="half" idx="1"/>
          </p:nvPr>
        </p:nvSpPr>
        <p:spPr/>
        <p:txBody>
          <a:bodyPr>
            <a:normAutofit fontScale="62500" lnSpcReduction="20000"/>
          </a:bodyPr>
          <a:lstStyle/>
          <a:p>
            <a:r>
              <a:rPr lang="es-ES" dirty="0"/>
              <a:t>A lo largo de los años, los productos artesanales han sufrido constantes problemas para mantenerse en el mercado. El constante proceso de innovación y la irrupción de los productos modernos más industrializados son el principal enemigo de éstos. Los costes de producción y el tiempo de fabricación son también obstáculos para que se lleve a cabo una competencia en igualdad de condiciones dentro de un mismo </a:t>
            </a:r>
            <a:r>
              <a:rPr lang="es-ES" dirty="0" smtClean="0"/>
              <a:t>mercad. </a:t>
            </a:r>
          </a:p>
          <a:p>
            <a:r>
              <a:rPr lang="es-ES" dirty="0" smtClean="0"/>
              <a:t>Se necesita luchar en igualada de condiciones, ya que, actualmente la digitalización ha roto por completo el mercado, y ha aumentado aún más las diferencias entre éstos.</a:t>
            </a:r>
            <a:endParaRPr lang="es-E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4008" y="1700808"/>
            <a:ext cx="3960440" cy="1863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3789040"/>
            <a:ext cx="3816424" cy="2376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18898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716</TotalTime>
  <Words>780</Words>
  <Application>Microsoft Office PowerPoint</Application>
  <PresentationFormat>Presentación en pantalla (4:3)</PresentationFormat>
  <Paragraphs>28</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Brío</vt:lpstr>
      <vt:lpstr>DENOMINACIONES DE ORIGEN E INDICACIONES GEOGRÁFICAS</vt:lpstr>
      <vt:lpstr>CONCEPTO</vt:lpstr>
      <vt:lpstr>CONCEPTO</vt:lpstr>
      <vt:lpstr>RECONOCIMIENTO Y PROTECCIÓN</vt:lpstr>
      <vt:lpstr>RECONOCIMIENTO Y PROTECCIÓN INTERNACIONAL</vt:lpstr>
      <vt:lpstr>RECONOCIMIENTO Y PROTECCIÓN EN ESPAÑA</vt:lpstr>
      <vt:lpstr>  EL SECTOR VITIVINÍCOLA</vt:lpstr>
      <vt:lpstr>       NATURALEZA JURÍDICA</vt:lpstr>
      <vt:lpstr>PROTECCIÓN DE LOS PRODUCTOS ARTESANALES</vt:lpstr>
      <vt:lpstr>¿PORQUÉ SE PROTREGE LA ARTESANÍA?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dc:creator>
  <cp:lastModifiedBy>Usuari</cp:lastModifiedBy>
  <cp:revision>21</cp:revision>
  <dcterms:created xsi:type="dcterms:W3CDTF">2021-06-09T09:14:50Z</dcterms:created>
  <dcterms:modified xsi:type="dcterms:W3CDTF">2021-06-11T14:33:02Z</dcterms:modified>
</cp:coreProperties>
</file>