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7307263" cy="10339388"/>
  <p:notesSz cx="6858000" cy="9144000"/>
  <p:defaultTextStyle>
    <a:defPPr>
      <a:defRPr lang="es-ES"/>
    </a:defPPr>
    <a:lvl1pPr marL="0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1pPr>
    <a:lvl2pPr marL="481214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2pPr>
    <a:lvl3pPr marL="962428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3pPr>
    <a:lvl4pPr marL="1443642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4pPr>
    <a:lvl5pPr marL="1924857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5pPr>
    <a:lvl6pPr marL="2406070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6pPr>
    <a:lvl7pPr marL="2887285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7pPr>
    <a:lvl8pPr marL="3368499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8pPr>
    <a:lvl9pPr marL="3849714" algn="l" defTabSz="481214" rtl="0" eaLnBrk="1" latinLnBrk="0" hangingPunct="1">
      <a:defRPr sz="189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7" userDrawn="1">
          <p15:clr>
            <a:srgbClr val="A4A3A4"/>
          </p15:clr>
        </p15:guide>
        <p15:guide id="2" pos="23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22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50"/>
  </p:normalViewPr>
  <p:slideViewPr>
    <p:cSldViewPr snapToGrid="0" snapToObjects="1">
      <p:cViewPr>
        <p:scale>
          <a:sx n="125" d="100"/>
          <a:sy n="125" d="100"/>
        </p:scale>
        <p:origin x="950" y="-216"/>
      </p:cViewPr>
      <p:guideLst>
        <p:guide orient="horz" pos="3257"/>
        <p:guide pos="23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8045" y="3211915"/>
            <a:ext cx="6211174" cy="2216266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6089" y="5858986"/>
            <a:ext cx="5115085" cy="2642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55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033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223" y="6644017"/>
            <a:ext cx="6211174" cy="20535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77223" y="4382274"/>
            <a:ext cx="6211174" cy="226174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1094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74024" y="3484760"/>
            <a:ext cx="2405307" cy="9855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2801120" y="3484760"/>
            <a:ext cx="2405307" cy="9855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87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5363" y="414056"/>
            <a:ext cx="6576537" cy="1723231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65366" y="2314398"/>
            <a:ext cx="3228643" cy="9645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7" indent="0">
              <a:buNone/>
              <a:defRPr sz="2000" b="1"/>
            </a:lvl2pPr>
            <a:lvl3pPr marL="914374" indent="0">
              <a:buNone/>
              <a:defRPr sz="1800" b="1"/>
            </a:lvl3pPr>
            <a:lvl4pPr marL="1371561" indent="0">
              <a:buNone/>
              <a:defRPr sz="1600" b="1"/>
            </a:lvl4pPr>
            <a:lvl5pPr marL="1828748" indent="0">
              <a:buNone/>
              <a:defRPr sz="1600" b="1"/>
            </a:lvl5pPr>
            <a:lvl6pPr marL="2285935" indent="0">
              <a:buNone/>
              <a:defRPr sz="1600" b="1"/>
            </a:lvl6pPr>
            <a:lvl7pPr marL="2743122" indent="0">
              <a:buNone/>
              <a:defRPr sz="1600" b="1"/>
            </a:lvl7pPr>
            <a:lvl8pPr marL="3200309" indent="0">
              <a:buNone/>
              <a:defRPr sz="1600" b="1"/>
            </a:lvl8pPr>
            <a:lvl9pPr marL="3657496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65366" y="3278926"/>
            <a:ext cx="3228643" cy="59571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711991" y="2314398"/>
            <a:ext cx="3229911" cy="9645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7" indent="0">
              <a:buNone/>
              <a:defRPr sz="2000" b="1"/>
            </a:lvl2pPr>
            <a:lvl3pPr marL="914374" indent="0">
              <a:buNone/>
              <a:defRPr sz="1800" b="1"/>
            </a:lvl3pPr>
            <a:lvl4pPr marL="1371561" indent="0">
              <a:buNone/>
              <a:defRPr sz="1600" b="1"/>
            </a:lvl4pPr>
            <a:lvl5pPr marL="1828748" indent="0">
              <a:buNone/>
              <a:defRPr sz="1600" b="1"/>
            </a:lvl5pPr>
            <a:lvl6pPr marL="2285935" indent="0">
              <a:buNone/>
              <a:defRPr sz="1600" b="1"/>
            </a:lvl6pPr>
            <a:lvl7pPr marL="2743122" indent="0">
              <a:buNone/>
              <a:defRPr sz="1600" b="1"/>
            </a:lvl7pPr>
            <a:lvl8pPr marL="3200309" indent="0">
              <a:buNone/>
              <a:defRPr sz="1600" b="1"/>
            </a:lvl8pPr>
            <a:lvl9pPr marL="3657496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711991" y="3278926"/>
            <a:ext cx="3229911" cy="59571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06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33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84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5366" y="411661"/>
            <a:ext cx="2404039" cy="17519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56938" y="411663"/>
            <a:ext cx="4084964" cy="88243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65366" y="2163614"/>
            <a:ext cx="2404039" cy="7072429"/>
          </a:xfrm>
        </p:spPr>
        <p:txBody>
          <a:bodyPr/>
          <a:lstStyle>
            <a:lvl1pPr marL="0" indent="0">
              <a:buNone/>
              <a:defRPr sz="1400"/>
            </a:lvl1pPr>
            <a:lvl2pPr marL="457187" indent="0">
              <a:buNone/>
              <a:defRPr sz="1200"/>
            </a:lvl2pPr>
            <a:lvl3pPr marL="914374" indent="0">
              <a:buNone/>
              <a:defRPr sz="1000"/>
            </a:lvl3pPr>
            <a:lvl4pPr marL="1371561" indent="0">
              <a:buNone/>
              <a:defRPr sz="900"/>
            </a:lvl4pPr>
            <a:lvl5pPr marL="1828748" indent="0">
              <a:buNone/>
              <a:defRPr sz="900"/>
            </a:lvl5pPr>
            <a:lvl6pPr marL="2285935" indent="0">
              <a:buNone/>
              <a:defRPr sz="900"/>
            </a:lvl6pPr>
            <a:lvl7pPr marL="2743122" indent="0">
              <a:buNone/>
              <a:defRPr sz="900"/>
            </a:lvl7pPr>
            <a:lvl8pPr marL="3200309" indent="0">
              <a:buNone/>
              <a:defRPr sz="900"/>
            </a:lvl8pPr>
            <a:lvl9pPr marL="3657496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26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2275" y="7237572"/>
            <a:ext cx="4384358" cy="8544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432275" y="923843"/>
            <a:ext cx="4384358" cy="6203633"/>
          </a:xfrm>
        </p:spPr>
        <p:txBody>
          <a:bodyPr/>
          <a:lstStyle>
            <a:lvl1pPr marL="0" indent="0">
              <a:buNone/>
              <a:defRPr sz="3200"/>
            </a:lvl1pPr>
            <a:lvl2pPr marL="457187" indent="0">
              <a:buNone/>
              <a:defRPr sz="2800"/>
            </a:lvl2pPr>
            <a:lvl3pPr marL="914374" indent="0">
              <a:buNone/>
              <a:defRPr sz="2400"/>
            </a:lvl3pPr>
            <a:lvl4pPr marL="1371561" indent="0">
              <a:buNone/>
              <a:defRPr sz="2000"/>
            </a:lvl4pPr>
            <a:lvl5pPr marL="1828748" indent="0">
              <a:buNone/>
              <a:defRPr sz="2000"/>
            </a:lvl5pPr>
            <a:lvl6pPr marL="2285935" indent="0">
              <a:buNone/>
              <a:defRPr sz="2000"/>
            </a:lvl6pPr>
            <a:lvl7pPr marL="2743122" indent="0">
              <a:buNone/>
              <a:defRPr sz="2000"/>
            </a:lvl7pPr>
            <a:lvl8pPr marL="3200309" indent="0">
              <a:buNone/>
              <a:defRPr sz="2000"/>
            </a:lvl8pPr>
            <a:lvl9pPr marL="3657496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432275" y="8092008"/>
            <a:ext cx="4384358" cy="1213441"/>
          </a:xfrm>
        </p:spPr>
        <p:txBody>
          <a:bodyPr/>
          <a:lstStyle>
            <a:lvl1pPr marL="0" indent="0">
              <a:buNone/>
              <a:defRPr sz="1400"/>
            </a:lvl1pPr>
            <a:lvl2pPr marL="457187" indent="0">
              <a:buNone/>
              <a:defRPr sz="1200"/>
            </a:lvl2pPr>
            <a:lvl3pPr marL="914374" indent="0">
              <a:buNone/>
              <a:defRPr sz="1000"/>
            </a:lvl3pPr>
            <a:lvl4pPr marL="1371561" indent="0">
              <a:buNone/>
              <a:defRPr sz="900"/>
            </a:lvl4pPr>
            <a:lvl5pPr marL="1828748" indent="0">
              <a:buNone/>
              <a:defRPr sz="900"/>
            </a:lvl5pPr>
            <a:lvl6pPr marL="2285935" indent="0">
              <a:buNone/>
              <a:defRPr sz="900"/>
            </a:lvl6pPr>
            <a:lvl7pPr marL="2743122" indent="0">
              <a:buNone/>
              <a:defRPr sz="900"/>
            </a:lvl7pPr>
            <a:lvl8pPr marL="3200309" indent="0">
              <a:buNone/>
              <a:defRPr sz="900"/>
            </a:lvl8pPr>
            <a:lvl9pPr marL="3657496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51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37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973324" y="598344"/>
            <a:ext cx="1233101" cy="12742339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274025" y="598344"/>
            <a:ext cx="3577514" cy="12742339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8795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65363" y="414056"/>
            <a:ext cx="6576537" cy="1723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65363" y="2412525"/>
            <a:ext cx="6576537" cy="6823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365363" y="9583083"/>
            <a:ext cx="1705028" cy="5504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59828-BB7A-BE4B-9E9C-1575A32B0E52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496648" y="9583083"/>
            <a:ext cx="2313967" cy="5504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5236872" y="9583083"/>
            <a:ext cx="1705028" cy="5504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7F4A8-E2AF-A846-ADD5-264AFA71C4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58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8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0" indent="-342890" algn="l" defTabSz="457187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9" indent="-285742" algn="l" defTabSz="45718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7" indent="-228593" algn="l" defTabSz="45718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4" indent="-228593" algn="l" defTabSz="457187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1" indent="-228593" algn="l" defTabSz="45718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28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5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2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9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7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4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1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8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5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22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9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6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png"/><Relationship Id="rId6" Type="http://schemas.openxmlformats.org/officeDocument/2006/relationships/image" Target="../media/image157.png"/><Relationship Id="rId7" Type="http://schemas.openxmlformats.org/officeDocument/2006/relationships/image" Target="../media/image158.png"/><Relationship Id="rId8" Type="http://schemas.openxmlformats.org/officeDocument/2006/relationships/image" Target="../media/image159.png"/><Relationship Id="rId9" Type="http://schemas.openxmlformats.org/officeDocument/2006/relationships/image" Target="../media/image16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4.png"/><Relationship Id="rId3" Type="http://schemas.openxmlformats.org/officeDocument/2006/relationships/image" Target="../media/image165.png"/><Relationship Id="rId4" Type="http://schemas.openxmlformats.org/officeDocument/2006/relationships/image" Target="../media/image166.png"/><Relationship Id="rId5" Type="http://schemas.openxmlformats.org/officeDocument/2006/relationships/image" Target="../media/image167.png"/><Relationship Id="rId6" Type="http://schemas.openxmlformats.org/officeDocument/2006/relationships/image" Target="../media/image168.png"/><Relationship Id="rId7" Type="http://schemas.openxmlformats.org/officeDocument/2006/relationships/image" Target="../media/image16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Relationship Id="rId6" Type="http://schemas.openxmlformats.org/officeDocument/2006/relationships/image" Target="../media/image173.png"/><Relationship Id="rId7" Type="http://schemas.openxmlformats.org/officeDocument/2006/relationships/image" Target="../media/image17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Relationship Id="rId6" Type="http://schemas.openxmlformats.org/officeDocument/2006/relationships/image" Target="../media/image179.png"/><Relationship Id="rId7" Type="http://schemas.openxmlformats.org/officeDocument/2006/relationships/image" Target="../media/image180.png"/><Relationship Id="rId8" Type="http://schemas.openxmlformats.org/officeDocument/2006/relationships/image" Target="../media/image18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2.png"/><Relationship Id="rId3" Type="http://schemas.openxmlformats.org/officeDocument/2006/relationships/image" Target="../media/image183.png"/><Relationship Id="rId4" Type="http://schemas.openxmlformats.org/officeDocument/2006/relationships/image" Target="../media/image184.png"/><Relationship Id="rId5" Type="http://schemas.openxmlformats.org/officeDocument/2006/relationships/image" Target="../media/image185.png"/><Relationship Id="rId6" Type="http://schemas.openxmlformats.org/officeDocument/2006/relationships/image" Target="../media/image186.png"/><Relationship Id="rId7" Type="http://schemas.openxmlformats.org/officeDocument/2006/relationships/image" Target="../media/image187.png"/><Relationship Id="rId8" Type="http://schemas.openxmlformats.org/officeDocument/2006/relationships/image" Target="../media/image188.png"/></Relationships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9EF6D-1E79-1A73-B96D-469E546FF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CBA171B1-B5D5-6117-7FE1-E400A47AFE01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/>
              <a:t>18-08-2026</a:t>
            </a:r>
            <a:endParaRPr lang="es-ES" sz="120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ECF707D-4596-34BA-18D5-FAF50044808E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F914A3E-9405-334E-0817-855581E73EA8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0367EB-AE7C-C2E9-CD88-BB7D76D01BF8}"/>
              </a:ext>
            </a:extLst>
          </p:cNvPr>
          <p:cNvSpPr txBox="1"/>
          <p:nvPr/>
        </p:nvSpPr>
        <p:spPr>
          <a:xfrm>
            <a:off x="207008" y="125337"/>
            <a:ext cx="648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500" b="1" dirty="0">
                <a:latin typeface="+mj-lt"/>
                <a:cs typeface="Times"/>
              </a:rPr>
              <a:t>Caracterización génica AtT-20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029CA64-0CF7-B887-FF2E-56DFC4CC99BE}"/>
              </a:ext>
            </a:extLst>
          </p:cNvPr>
          <p:cNvSpPr txBox="1"/>
          <p:nvPr/>
        </p:nvSpPr>
        <p:spPr>
          <a:xfrm>
            <a:off x="4284672" y="9128041"/>
            <a:ext cx="24594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i="1" dirty="0"/>
              <a:t>Eef2</a:t>
            </a:r>
            <a:r>
              <a:rPr lang="es-ES" sz="600" b="1" dirty="0"/>
              <a:t> </a:t>
            </a:r>
            <a:r>
              <a:rPr lang="es-ES" sz="600" b="1" dirty="0" err="1"/>
              <a:t>expression</a:t>
            </a:r>
            <a:r>
              <a:rPr lang="es-ES" sz="600" b="1" dirty="0"/>
              <a:t> </a:t>
            </a:r>
            <a:r>
              <a:rPr lang="es-ES" sz="600" b="1" dirty="0" err="1"/>
              <a:t>stability</a:t>
            </a:r>
            <a:r>
              <a:rPr lang="es-ES" sz="600" b="1" dirty="0"/>
              <a:t> </a:t>
            </a:r>
            <a:r>
              <a:rPr lang="es-ES" sz="600" b="1" dirty="0" err="1"/>
              <a:t>across</a:t>
            </a:r>
            <a:r>
              <a:rPr lang="es-ES" sz="600" b="1" dirty="0"/>
              <a:t> AtT-20 </a:t>
            </a:r>
            <a:r>
              <a:rPr lang="es-ES" sz="600" b="1" dirty="0" err="1"/>
              <a:t>cell</a:t>
            </a:r>
            <a:r>
              <a:rPr lang="es-ES" sz="600" b="1" dirty="0"/>
              <a:t> </a:t>
            </a:r>
            <a:r>
              <a:rPr lang="es-ES" sz="600" b="1" dirty="0" err="1"/>
              <a:t>passages</a:t>
            </a:r>
            <a:r>
              <a:rPr lang="es-ES" sz="600" b="1" dirty="0"/>
              <a:t>.</a:t>
            </a:r>
            <a:r>
              <a:rPr lang="es-ES" sz="600" dirty="0"/>
              <a:t>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at </a:t>
            </a:r>
            <a:r>
              <a:rPr lang="es-ES" sz="600" dirty="0" err="1"/>
              <a:t>passages</a:t>
            </a:r>
            <a:r>
              <a:rPr lang="es-ES" sz="600" dirty="0"/>
              <a:t> 33, 34, 35, 45, 55, and 65.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(n = 3 pools per </a:t>
            </a:r>
            <a:r>
              <a:rPr lang="es-ES" sz="600" dirty="0" err="1"/>
              <a:t>passage</a:t>
            </a:r>
            <a:r>
              <a:rPr lang="es-ES" sz="600" dirty="0"/>
              <a:t>). </a:t>
            </a:r>
            <a:r>
              <a:rPr lang="es-ES" sz="600" dirty="0" err="1"/>
              <a:t>Differences</a:t>
            </a:r>
            <a:r>
              <a:rPr lang="es-ES" sz="600" dirty="0"/>
              <a:t> </a:t>
            </a:r>
            <a:r>
              <a:rPr lang="es-ES" sz="600" dirty="0" err="1"/>
              <a:t>among</a:t>
            </a:r>
            <a:r>
              <a:rPr lang="es-ES" sz="600" dirty="0"/>
              <a:t> </a:t>
            </a:r>
            <a:r>
              <a:rPr lang="es-ES" sz="600" dirty="0" err="1"/>
              <a:t>passages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assessed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linear </a:t>
            </a:r>
            <a:r>
              <a:rPr lang="es-ES" sz="600" dirty="0" err="1"/>
              <a:t>mixed-effects</a:t>
            </a:r>
            <a:r>
              <a:rPr lang="es-ES" sz="600" dirty="0"/>
              <a:t> </a:t>
            </a:r>
            <a:r>
              <a:rPr lang="es-ES" sz="600" dirty="0" err="1"/>
              <a:t>model</a:t>
            </a:r>
            <a:r>
              <a:rPr lang="es-ES" sz="600" dirty="0"/>
              <a:t>, </a:t>
            </a:r>
            <a:r>
              <a:rPr lang="es-ES" sz="600" dirty="0" err="1"/>
              <a:t>including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 and </a:t>
            </a:r>
            <a:r>
              <a:rPr lang="es-ES" sz="600" dirty="0" err="1"/>
              <a:t>plate</a:t>
            </a:r>
            <a:r>
              <a:rPr lang="es-ES" sz="600" dirty="0"/>
              <a:t> as </a:t>
            </a:r>
            <a:r>
              <a:rPr lang="es-ES" sz="600" dirty="0" err="1"/>
              <a:t>fixed</a:t>
            </a:r>
            <a:r>
              <a:rPr lang="es-ES" sz="600" dirty="0"/>
              <a:t> </a:t>
            </a:r>
            <a:r>
              <a:rPr lang="es-ES" sz="600" dirty="0" err="1"/>
              <a:t>effects</a:t>
            </a:r>
            <a:r>
              <a:rPr lang="es-ES" sz="600" dirty="0"/>
              <a:t> and </a:t>
            </a:r>
            <a:r>
              <a:rPr lang="es-ES" sz="600" dirty="0" err="1"/>
              <a:t>sample</a:t>
            </a:r>
            <a:r>
              <a:rPr lang="es-ES" sz="600" dirty="0"/>
              <a:t> as a </a:t>
            </a:r>
            <a:r>
              <a:rPr lang="es-ES" sz="600" dirty="0" err="1"/>
              <a:t>random</a:t>
            </a:r>
            <a:r>
              <a:rPr lang="es-ES" sz="600" dirty="0"/>
              <a:t> </a:t>
            </a:r>
            <a:r>
              <a:rPr lang="es-ES" sz="600" dirty="0" err="1"/>
              <a:t>effect</a:t>
            </a:r>
            <a:r>
              <a:rPr lang="es-ES" sz="600" dirty="0"/>
              <a:t>. The </a:t>
            </a:r>
            <a:r>
              <a:rPr lang="es-ES" sz="600" dirty="0" err="1"/>
              <a:t>overall</a:t>
            </a:r>
            <a:r>
              <a:rPr lang="es-ES" sz="600" dirty="0"/>
              <a:t> </a:t>
            </a:r>
            <a:r>
              <a:rPr lang="es-ES" sz="600" dirty="0" err="1"/>
              <a:t>effect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statistically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 (F(5,12) = 3.004, p = 0.0550). Post hoc </a:t>
            </a:r>
            <a:r>
              <a:rPr lang="es-ES" sz="600" dirty="0" err="1"/>
              <a:t>Dunnett’s</a:t>
            </a:r>
            <a:r>
              <a:rPr lang="es-ES" sz="600" dirty="0"/>
              <a:t> </a:t>
            </a:r>
            <a:r>
              <a:rPr lang="es-ES" sz="600" dirty="0" err="1"/>
              <a:t>multiple-comparison</a:t>
            </a:r>
            <a:r>
              <a:rPr lang="es-ES" sz="600" dirty="0"/>
              <a:t> test,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 33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reference</a:t>
            </a:r>
            <a:r>
              <a:rPr lang="es-ES" sz="600" dirty="0"/>
              <a:t>, </a:t>
            </a:r>
            <a:r>
              <a:rPr lang="es-ES" sz="600" dirty="0" err="1"/>
              <a:t>detected</a:t>
            </a:r>
            <a:r>
              <a:rPr lang="es-ES" sz="600" dirty="0"/>
              <a:t> no </a:t>
            </a:r>
            <a:r>
              <a:rPr lang="es-ES" sz="600" dirty="0" err="1"/>
              <a:t>significant</a:t>
            </a:r>
            <a:r>
              <a:rPr lang="es-ES" sz="600" dirty="0"/>
              <a:t> </a:t>
            </a:r>
            <a:r>
              <a:rPr lang="es-ES" sz="600" dirty="0" err="1"/>
              <a:t>differences</a:t>
            </a:r>
            <a:r>
              <a:rPr lang="es-ES" sz="600" dirty="0"/>
              <a:t> at </a:t>
            </a:r>
            <a:r>
              <a:rPr lang="es-ES" sz="600" dirty="0" err="1"/>
              <a:t>any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. </a:t>
            </a:r>
            <a:r>
              <a:rPr lang="es-ES" sz="600" b="1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 (</a:t>
            </a:r>
            <a:r>
              <a:rPr lang="es-ES" sz="600" dirty="0" err="1"/>
              <a:t>adjusted</a:t>
            </a:r>
            <a:r>
              <a:rPr lang="es-ES" sz="600" dirty="0"/>
              <a:t> p &gt; 0.05).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B0AC7A4-C276-8A34-49F5-F09E2B0BB8ED}"/>
              </a:ext>
            </a:extLst>
          </p:cNvPr>
          <p:cNvSpPr txBox="1"/>
          <p:nvPr/>
        </p:nvSpPr>
        <p:spPr>
          <a:xfrm>
            <a:off x="224869" y="7511674"/>
            <a:ext cx="4138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Passage-</a:t>
            </a:r>
            <a:r>
              <a:rPr lang="es-ES" sz="600" b="1" dirty="0" err="1"/>
              <a:t>dependent</a:t>
            </a:r>
            <a:r>
              <a:rPr lang="es-ES" sz="600" b="1" dirty="0"/>
              <a:t> </a:t>
            </a:r>
            <a:r>
              <a:rPr lang="es-ES" sz="600" b="1" dirty="0" err="1"/>
              <a:t>changes</a:t>
            </a:r>
            <a:r>
              <a:rPr lang="es-ES" sz="600" b="1" dirty="0"/>
              <a:t> in gene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.</a:t>
            </a:r>
            <a:r>
              <a:rPr lang="es-ES" sz="600" dirty="0"/>
              <a:t> Relative mRNA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i="1" dirty="0"/>
              <a:t>Pcsk1, </a:t>
            </a:r>
            <a:r>
              <a:rPr lang="es-ES" sz="600" i="1" dirty="0" err="1"/>
              <a:t>Pomc</a:t>
            </a:r>
            <a:r>
              <a:rPr lang="es-ES" sz="600" i="1" dirty="0"/>
              <a:t>, Tbx19, Avpr1b, Crhr1, Fkbp5,</a:t>
            </a:r>
            <a:r>
              <a:rPr lang="es-ES" sz="600" dirty="0"/>
              <a:t> and </a:t>
            </a:r>
            <a:r>
              <a:rPr lang="es-ES" sz="600" i="1" dirty="0"/>
              <a:t>Nr3c1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determined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RT-</a:t>
            </a:r>
            <a:r>
              <a:rPr lang="es-ES" sz="600" dirty="0" err="1"/>
              <a:t>qPCR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at </a:t>
            </a:r>
            <a:r>
              <a:rPr lang="es-ES" sz="600" dirty="0" err="1"/>
              <a:t>passages</a:t>
            </a:r>
            <a:r>
              <a:rPr lang="es-ES" sz="600" dirty="0"/>
              <a:t> 33, 34, 35, 45, 55, and 65. Gene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normalized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 and </a:t>
            </a:r>
            <a:r>
              <a:rPr lang="es-ES" sz="600" dirty="0" err="1"/>
              <a:t>calculated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2^−</a:t>
            </a:r>
            <a:r>
              <a:rPr lang="es-ES" sz="600" dirty="0" err="1"/>
              <a:t>ΔΔCt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, </a:t>
            </a:r>
            <a:r>
              <a:rPr lang="es-ES" sz="600" dirty="0" err="1"/>
              <a:t>with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 33 </a:t>
            </a:r>
            <a:r>
              <a:rPr lang="es-ES" sz="600" dirty="0" err="1"/>
              <a:t>used</a:t>
            </a:r>
            <a:r>
              <a:rPr lang="es-ES" sz="600" dirty="0"/>
              <a:t>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calibrator</a:t>
            </a:r>
            <a:r>
              <a:rPr lang="es-ES" sz="600" dirty="0"/>
              <a:t> (</a:t>
            </a:r>
            <a:r>
              <a:rPr lang="es-ES" sz="600" dirty="0" err="1"/>
              <a:t>fold</a:t>
            </a:r>
            <a:r>
              <a:rPr lang="es-ES" sz="600" dirty="0"/>
              <a:t> </a:t>
            </a:r>
            <a:r>
              <a:rPr lang="es-ES" sz="600" dirty="0" err="1"/>
              <a:t>change</a:t>
            </a:r>
            <a:r>
              <a:rPr lang="es-ES" sz="600" dirty="0"/>
              <a:t> = 1; </a:t>
            </a:r>
            <a:r>
              <a:rPr lang="es-ES" sz="600" dirty="0" err="1"/>
              <a:t>dashed</a:t>
            </a:r>
            <a:r>
              <a:rPr lang="es-ES" sz="600" dirty="0"/>
              <a:t> line).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(n = 3 </a:t>
            </a:r>
            <a:r>
              <a:rPr lang="es-ES" sz="600" dirty="0" err="1"/>
              <a:t>independent</a:t>
            </a:r>
            <a:r>
              <a:rPr lang="es-ES" sz="600" dirty="0"/>
              <a:t> pools per </a:t>
            </a:r>
            <a:r>
              <a:rPr lang="es-ES" sz="600" dirty="0" err="1"/>
              <a:t>passage</a:t>
            </a:r>
            <a:r>
              <a:rPr lang="es-ES" sz="600" dirty="0"/>
              <a:t>).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on</a:t>
            </a:r>
            <a:r>
              <a:rPr lang="es-ES" sz="600" dirty="0"/>
              <a:t> </a:t>
            </a:r>
            <a:r>
              <a:rPr lang="es-ES" sz="600" dirty="0" err="1"/>
              <a:t>ΔCt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one-</a:t>
            </a:r>
            <a:r>
              <a:rPr lang="es-ES" sz="600" dirty="0" err="1"/>
              <a:t>way</a:t>
            </a:r>
            <a:r>
              <a:rPr lang="es-ES" sz="600" dirty="0"/>
              <a:t> ANOVA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Dunnett’s</a:t>
            </a:r>
            <a:r>
              <a:rPr lang="es-ES" sz="600" dirty="0"/>
              <a:t> </a:t>
            </a:r>
            <a:r>
              <a:rPr lang="es-ES" sz="600" dirty="0" err="1"/>
              <a:t>multiple-comparison</a:t>
            </a:r>
            <a:r>
              <a:rPr lang="es-ES" sz="600" dirty="0"/>
              <a:t> test, </a:t>
            </a:r>
            <a:r>
              <a:rPr lang="es-ES" sz="600" dirty="0" err="1"/>
              <a:t>with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 33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reference</a:t>
            </a:r>
            <a:r>
              <a:rPr lang="es-ES" sz="600" dirty="0"/>
              <a:t> </a:t>
            </a:r>
            <a:r>
              <a:rPr lang="es-ES" sz="600" dirty="0" err="1"/>
              <a:t>group</a:t>
            </a:r>
            <a:r>
              <a:rPr lang="es-ES" sz="600" dirty="0"/>
              <a:t>. </a:t>
            </a:r>
            <a:r>
              <a:rPr lang="es-ES" sz="600" b="1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; </a:t>
            </a:r>
            <a:r>
              <a:rPr lang="es-ES" sz="600" i="1" dirty="0"/>
              <a:t>p</a:t>
            </a:r>
            <a:r>
              <a:rPr lang="es-ES" sz="600" dirty="0"/>
              <a:t> &lt; 0.05 (</a:t>
            </a:r>
            <a:r>
              <a:rPr lang="es-ES" sz="600" i="1" dirty="0"/>
              <a:t>); p &lt; 0.01 (</a:t>
            </a:r>
            <a:r>
              <a:rPr lang="es-ES" sz="600" b="1" i="1" dirty="0"/>
              <a:t>); p &lt; 0.001 (</a:t>
            </a:r>
            <a:r>
              <a:rPr lang="es-ES" sz="600" dirty="0"/>
              <a:t>); </a:t>
            </a:r>
            <a:r>
              <a:rPr lang="es-ES" sz="600" i="1" dirty="0"/>
              <a:t>p</a:t>
            </a:r>
            <a:r>
              <a:rPr lang="es-ES" sz="600" dirty="0"/>
              <a:t> &lt; 0.0001 (****).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DC78B82F-0EAF-0772-B370-B1C5BAA35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903" y="7422682"/>
            <a:ext cx="2324105" cy="1705359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010E67E-BA46-7B42-2B6A-4E6B9D6C9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262" y="2422837"/>
            <a:ext cx="2542037" cy="1725172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754EF5B-AA82-519E-5BAE-92FE24B2D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6" y="4149599"/>
            <a:ext cx="2542037" cy="170535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A45CCA4-9EAD-F334-AE73-5BA210949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262" y="4148009"/>
            <a:ext cx="2542037" cy="1725172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AFDC3A28-9B0B-0510-893E-0D5BCA124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7" y="5854958"/>
            <a:ext cx="2542037" cy="1705359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738CB9D1-4A47-859B-0C2A-9FD51F7C91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728" y="713794"/>
            <a:ext cx="2628905" cy="170535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11F1B10-754B-71C6-3EB6-6B63C4732E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5737" y="717478"/>
            <a:ext cx="2542037" cy="1705359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A90A06C-DC0C-13E5-0F9B-2BB890EDA8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729" y="2444240"/>
            <a:ext cx="2628905" cy="170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06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7756C-49F0-BF78-5AC9-DEFA4CEC8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F155BAFF-3541-3265-1CD4-A6542022115B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/>
              <a:t>18-08-2026</a:t>
            </a:r>
            <a:endParaRPr lang="es-ES" sz="120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E502C3B-30CD-88F3-CFB0-74E50CAD5A72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5F925BF-07EE-C7A5-7936-2F9100926CDB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8E99D91-5AFB-EA9C-6E54-961DB82AFC80}"/>
              </a:ext>
            </a:extLst>
          </p:cNvPr>
          <p:cNvSpPr txBox="1"/>
          <p:nvPr/>
        </p:nvSpPr>
        <p:spPr>
          <a:xfrm>
            <a:off x="207008" y="125337"/>
            <a:ext cx="648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500" b="1" dirty="0">
                <a:latin typeface="+mj-lt"/>
                <a:cs typeface="Times"/>
              </a:rPr>
              <a:t>Caracterización génica AtT-20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D78AEF-B887-6F9F-2D9C-EF64AC8CCBA5}"/>
              </a:ext>
            </a:extLst>
          </p:cNvPr>
          <p:cNvSpPr txBox="1"/>
          <p:nvPr/>
        </p:nvSpPr>
        <p:spPr>
          <a:xfrm>
            <a:off x="245108" y="3257445"/>
            <a:ext cx="648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Passage-</a:t>
            </a:r>
            <a:r>
              <a:rPr lang="es-ES" sz="600" b="1" dirty="0" err="1"/>
              <a:t>dependent</a:t>
            </a:r>
            <a:r>
              <a:rPr lang="es-ES" sz="600" b="1" dirty="0"/>
              <a:t> </a:t>
            </a:r>
            <a:r>
              <a:rPr lang="es-ES" sz="600" b="1" dirty="0" err="1"/>
              <a:t>changes</a:t>
            </a:r>
            <a:r>
              <a:rPr lang="es-ES" sz="600" b="1" dirty="0"/>
              <a:t> in basal gene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.</a:t>
            </a:r>
            <a:r>
              <a:rPr lang="es-ES" sz="600" dirty="0"/>
              <a:t> </a:t>
            </a:r>
            <a:r>
              <a:rPr lang="es-ES" sz="600" dirty="0" err="1"/>
              <a:t>Heatmap</a:t>
            </a:r>
            <a:r>
              <a:rPr lang="es-ES" sz="600" dirty="0"/>
              <a:t> </a:t>
            </a:r>
            <a:r>
              <a:rPr lang="es-ES" sz="600" dirty="0" err="1"/>
              <a:t>showing</a:t>
            </a:r>
            <a:r>
              <a:rPr lang="es-ES" sz="600" dirty="0"/>
              <a:t> log2 </a:t>
            </a:r>
            <a:r>
              <a:rPr lang="es-ES" sz="600" dirty="0" err="1"/>
              <a:t>fold</a:t>
            </a:r>
            <a:r>
              <a:rPr lang="es-ES" sz="600" dirty="0"/>
              <a:t> </a:t>
            </a:r>
            <a:r>
              <a:rPr lang="es-ES" sz="600" dirty="0" err="1"/>
              <a:t>changes</a:t>
            </a:r>
            <a:r>
              <a:rPr lang="es-ES" sz="600" dirty="0"/>
              <a:t> (log2FC) in basal mRNA </a:t>
            </a:r>
            <a:r>
              <a:rPr lang="es-ES" sz="600" dirty="0" err="1"/>
              <a:t>expression</a:t>
            </a:r>
            <a:r>
              <a:rPr lang="es-ES" sz="600" dirty="0"/>
              <a:t> at </a:t>
            </a:r>
            <a:r>
              <a:rPr lang="es-ES" sz="600" dirty="0" err="1"/>
              <a:t>passages</a:t>
            </a:r>
            <a:r>
              <a:rPr lang="es-ES" sz="600" dirty="0"/>
              <a:t> 34, 35, 45, 55, and 65 relative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dirty="0" err="1"/>
              <a:t>passage</a:t>
            </a:r>
            <a:r>
              <a:rPr lang="es-ES" sz="600" dirty="0"/>
              <a:t> 33 (P33), </a:t>
            </a:r>
            <a:r>
              <a:rPr lang="es-ES" sz="600" dirty="0" err="1"/>
              <a:t>used</a:t>
            </a:r>
            <a:r>
              <a:rPr lang="es-ES" sz="600" dirty="0"/>
              <a:t>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reference</a:t>
            </a:r>
            <a:r>
              <a:rPr lang="es-ES" sz="600" dirty="0"/>
              <a:t> </a:t>
            </a:r>
            <a:r>
              <a:rPr lang="es-ES" sz="600" dirty="0" err="1"/>
              <a:t>condition</a:t>
            </a:r>
            <a:r>
              <a:rPr lang="es-ES" sz="600" dirty="0"/>
              <a:t>.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target gene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normalized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on</a:t>
            </a:r>
            <a:r>
              <a:rPr lang="es-ES" sz="600" dirty="0"/>
              <a:t> </a:t>
            </a:r>
            <a:r>
              <a:rPr lang="es-ES" sz="600" dirty="0" err="1"/>
              <a:t>ΔCt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one-</a:t>
            </a:r>
            <a:r>
              <a:rPr lang="es-ES" sz="600" dirty="0" err="1"/>
              <a:t>way</a:t>
            </a:r>
            <a:r>
              <a:rPr lang="es-ES" sz="600" dirty="0"/>
              <a:t> ANOVA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Dunnett’s</a:t>
            </a:r>
            <a:r>
              <a:rPr lang="es-ES" sz="600" dirty="0"/>
              <a:t> </a:t>
            </a:r>
            <a:r>
              <a:rPr lang="es-ES" sz="600" dirty="0" err="1"/>
              <a:t>multiple-comparison</a:t>
            </a:r>
            <a:r>
              <a:rPr lang="es-ES" sz="600" dirty="0"/>
              <a:t> test versus P33. </a:t>
            </a:r>
            <a:r>
              <a:rPr lang="es-ES" sz="600" dirty="0" err="1"/>
              <a:t>Only</a:t>
            </a:r>
            <a:r>
              <a:rPr lang="es-ES" sz="600" dirty="0"/>
              <a:t> </a:t>
            </a:r>
            <a:r>
              <a:rPr lang="es-ES" sz="600" dirty="0" err="1"/>
              <a:t>statistically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are </a:t>
            </a:r>
            <a:r>
              <a:rPr lang="es-ES" sz="600" dirty="0" err="1"/>
              <a:t>indicated</a:t>
            </a:r>
            <a:r>
              <a:rPr lang="es-ES" sz="600" dirty="0"/>
              <a:t> </a:t>
            </a:r>
            <a:r>
              <a:rPr lang="es-ES" sz="600" dirty="0" err="1"/>
              <a:t>within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corresponding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(</a:t>
            </a:r>
            <a:r>
              <a:rPr lang="es-ES" sz="600" i="1" dirty="0"/>
              <a:t>P</a:t>
            </a:r>
            <a:r>
              <a:rPr lang="es-ES" sz="600" dirty="0"/>
              <a:t> &lt; 0.05, </a:t>
            </a:r>
            <a:r>
              <a:rPr lang="es-ES" sz="600" b="1" dirty="0"/>
              <a:t>P</a:t>
            </a:r>
            <a:r>
              <a:rPr lang="es-ES" sz="600" dirty="0"/>
              <a:t> &lt; 0.01, </a:t>
            </a:r>
            <a:r>
              <a:rPr lang="es-ES" sz="600" b="1" i="1" dirty="0"/>
              <a:t>P</a:t>
            </a:r>
            <a:r>
              <a:rPr lang="es-ES" sz="600" dirty="0"/>
              <a:t> &lt; 0.001, </a:t>
            </a:r>
            <a:r>
              <a:rPr lang="es-ES" sz="600" b="1" dirty="0"/>
              <a:t>P</a:t>
            </a:r>
            <a:r>
              <a:rPr lang="es-ES" sz="600" dirty="0"/>
              <a:t> &lt; 0.0001). Genes are </a:t>
            </a:r>
            <a:r>
              <a:rPr lang="es-ES" sz="600" dirty="0" err="1"/>
              <a:t>arranged</a:t>
            </a:r>
            <a:r>
              <a:rPr lang="es-ES" sz="600" dirty="0"/>
              <a:t> </a:t>
            </a:r>
            <a:r>
              <a:rPr lang="es-ES" sz="600" dirty="0" err="1"/>
              <a:t>according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dirty="0" err="1"/>
              <a:t>functional</a:t>
            </a:r>
            <a:r>
              <a:rPr lang="es-ES" sz="600" dirty="0"/>
              <a:t> </a:t>
            </a:r>
            <a:r>
              <a:rPr lang="es-ES" sz="600" dirty="0" err="1"/>
              <a:t>groups</a:t>
            </a:r>
            <a:r>
              <a:rPr lang="es-ES" sz="600" dirty="0"/>
              <a:t> </a:t>
            </a:r>
            <a:r>
              <a:rPr lang="es-ES" sz="600" dirty="0" err="1"/>
              <a:t>related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dirty="0" err="1"/>
              <a:t>corticotroph</a:t>
            </a:r>
            <a:r>
              <a:rPr lang="es-ES" sz="600" dirty="0"/>
              <a:t> </a:t>
            </a:r>
            <a:r>
              <a:rPr lang="es-ES" sz="600" dirty="0" err="1"/>
              <a:t>identity</a:t>
            </a:r>
            <a:r>
              <a:rPr lang="es-ES" sz="600" dirty="0"/>
              <a:t> and </a:t>
            </a:r>
            <a:r>
              <a:rPr lang="es-ES" sz="600" dirty="0" err="1"/>
              <a:t>function</a:t>
            </a:r>
            <a:r>
              <a:rPr lang="es-ES" sz="600" dirty="0"/>
              <a:t> (</a:t>
            </a:r>
            <a:r>
              <a:rPr lang="es-ES" sz="600" i="1" dirty="0"/>
              <a:t>Tbx19, </a:t>
            </a:r>
            <a:r>
              <a:rPr lang="es-ES" sz="600" i="1" dirty="0" err="1"/>
              <a:t>Pomc</a:t>
            </a:r>
            <a:r>
              <a:rPr lang="es-ES" sz="600" i="1" dirty="0"/>
              <a:t>, Pcsk1</a:t>
            </a:r>
            <a:r>
              <a:rPr lang="es-ES" sz="600" dirty="0"/>
              <a:t>), </a:t>
            </a:r>
            <a:r>
              <a:rPr lang="es-ES" sz="600" dirty="0" err="1"/>
              <a:t>upstream</a:t>
            </a:r>
            <a:r>
              <a:rPr lang="es-ES" sz="600" dirty="0"/>
              <a:t> </a:t>
            </a:r>
            <a:r>
              <a:rPr lang="es-ES" sz="600" dirty="0" err="1"/>
              <a:t>signaling</a:t>
            </a:r>
            <a:r>
              <a:rPr lang="es-ES" sz="600" dirty="0"/>
              <a:t> (</a:t>
            </a:r>
            <a:r>
              <a:rPr lang="es-ES" sz="600" i="1" dirty="0"/>
              <a:t>Crhr1, Avpr1b</a:t>
            </a:r>
            <a:r>
              <a:rPr lang="es-ES" sz="600" dirty="0"/>
              <a:t>), and </a:t>
            </a:r>
            <a:r>
              <a:rPr lang="es-ES" sz="600" dirty="0" err="1"/>
              <a:t>glucocorticoid</a:t>
            </a:r>
            <a:r>
              <a:rPr lang="es-ES" sz="600" dirty="0"/>
              <a:t> </a:t>
            </a:r>
            <a:r>
              <a:rPr lang="es-ES" sz="600" dirty="0" err="1"/>
              <a:t>signaling</a:t>
            </a:r>
            <a:r>
              <a:rPr lang="es-ES" sz="600" dirty="0"/>
              <a:t> (</a:t>
            </a:r>
            <a:r>
              <a:rPr lang="es-ES" sz="600" i="1" dirty="0"/>
              <a:t>Nr3c1, Fkbp5</a:t>
            </a:r>
            <a:r>
              <a:rPr lang="es-ES" sz="600" dirty="0"/>
              <a:t>). Red and blue </a:t>
            </a:r>
            <a:r>
              <a:rPr lang="es-ES" sz="600" dirty="0" err="1"/>
              <a:t>indicate</a:t>
            </a:r>
            <a:r>
              <a:rPr lang="es-ES" sz="600" dirty="0"/>
              <a:t> </a:t>
            </a:r>
            <a:r>
              <a:rPr lang="es-ES" sz="600" dirty="0" err="1"/>
              <a:t>increased</a:t>
            </a:r>
            <a:r>
              <a:rPr lang="es-ES" sz="600" dirty="0"/>
              <a:t> and </a:t>
            </a:r>
            <a:r>
              <a:rPr lang="es-ES" sz="600" dirty="0" err="1"/>
              <a:t>decreased</a:t>
            </a:r>
            <a:r>
              <a:rPr lang="es-ES" sz="600" dirty="0"/>
              <a:t> </a:t>
            </a:r>
            <a:r>
              <a:rPr lang="es-ES" sz="600" dirty="0" err="1"/>
              <a:t>expression</a:t>
            </a:r>
            <a:r>
              <a:rPr lang="es-ES" sz="600" dirty="0"/>
              <a:t> relative </a:t>
            </a:r>
            <a:r>
              <a:rPr lang="es-ES" sz="600" dirty="0" err="1"/>
              <a:t>to</a:t>
            </a:r>
            <a:r>
              <a:rPr lang="es-ES" sz="600" dirty="0"/>
              <a:t> P33, </a:t>
            </a:r>
            <a:r>
              <a:rPr lang="es-ES" sz="600" dirty="0" err="1"/>
              <a:t>respectively</a:t>
            </a:r>
            <a:r>
              <a:rPr lang="es-ES" sz="600" dirty="0"/>
              <a:t>, </a:t>
            </a:r>
            <a:r>
              <a:rPr lang="es-ES" sz="600" dirty="0" err="1"/>
              <a:t>whereas</a:t>
            </a:r>
            <a:r>
              <a:rPr lang="es-ES" sz="600" dirty="0"/>
              <a:t> </a:t>
            </a:r>
            <a:r>
              <a:rPr lang="es-ES" sz="600" dirty="0" err="1"/>
              <a:t>white</a:t>
            </a:r>
            <a:r>
              <a:rPr lang="es-ES" sz="600" dirty="0"/>
              <a:t> </a:t>
            </a:r>
            <a:r>
              <a:rPr lang="es-ES" sz="600" dirty="0" err="1"/>
              <a:t>indicates</a:t>
            </a:r>
            <a:r>
              <a:rPr lang="es-ES" sz="600" dirty="0"/>
              <a:t> </a:t>
            </a:r>
            <a:r>
              <a:rPr lang="es-ES" sz="600" dirty="0" err="1"/>
              <a:t>little</a:t>
            </a:r>
            <a:r>
              <a:rPr lang="es-ES" sz="600" dirty="0"/>
              <a:t> </a:t>
            </a:r>
            <a:r>
              <a:rPr lang="es-ES" sz="600" dirty="0" err="1"/>
              <a:t>or</a:t>
            </a:r>
            <a:r>
              <a:rPr lang="es-ES" sz="600" dirty="0"/>
              <a:t> no </a:t>
            </a:r>
            <a:r>
              <a:rPr lang="es-ES" sz="600" dirty="0" err="1"/>
              <a:t>change</a:t>
            </a:r>
            <a:r>
              <a:rPr lang="es-ES" sz="600" dirty="0"/>
              <a:t>. The color </a:t>
            </a:r>
            <a:r>
              <a:rPr lang="es-ES" sz="600" dirty="0" err="1"/>
              <a:t>scale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capped</a:t>
            </a:r>
            <a:r>
              <a:rPr lang="es-ES" sz="600" dirty="0"/>
              <a:t> at ±3 log2FC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visualization</a:t>
            </a:r>
            <a:r>
              <a:rPr lang="es-ES" sz="600" dirty="0"/>
              <a:t>;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exceeding</a:t>
            </a:r>
            <a:r>
              <a:rPr lang="es-ES" sz="600" dirty="0"/>
              <a:t> </a:t>
            </a:r>
            <a:r>
              <a:rPr lang="es-ES" sz="600" dirty="0" err="1"/>
              <a:t>these</a:t>
            </a:r>
            <a:r>
              <a:rPr lang="es-ES" sz="600" dirty="0"/>
              <a:t> </a:t>
            </a:r>
            <a:r>
              <a:rPr lang="es-ES" sz="600" dirty="0" err="1"/>
              <a:t>limits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saturated</a:t>
            </a:r>
            <a:r>
              <a:rPr lang="es-ES" sz="600" dirty="0"/>
              <a:t> at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corresponding</a:t>
            </a:r>
            <a:r>
              <a:rPr lang="es-ES" sz="600" dirty="0"/>
              <a:t> color extreme </a:t>
            </a:r>
            <a:r>
              <a:rPr lang="es-ES" sz="600" dirty="0" err="1"/>
              <a:t>without</a:t>
            </a:r>
            <a:r>
              <a:rPr lang="es-ES" sz="600" dirty="0"/>
              <a:t> </a:t>
            </a:r>
            <a:r>
              <a:rPr lang="es-ES" sz="600" dirty="0" err="1"/>
              <a:t>altering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underlying</a:t>
            </a:r>
            <a:r>
              <a:rPr lang="es-ES" sz="600" dirty="0"/>
              <a:t> </a:t>
            </a:r>
            <a:r>
              <a:rPr lang="es-ES" sz="600" dirty="0" err="1"/>
              <a:t>numerical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727085D-9FA8-9230-E15D-BA13199BB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39" y="694515"/>
            <a:ext cx="3975384" cy="251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80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AD398-E863-9978-F70E-3A58E37CA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8C89AF87-C6F6-8A35-A19E-9529952130F8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18-08-2026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7CE744A-99D5-E4FC-3A45-40C1B285A8B5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9D98660-B22D-0D24-40EC-E27C176732AE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CC91DE-97B2-B379-9E9F-9E81FBFCCDB1}"/>
              </a:ext>
            </a:extLst>
          </p:cNvPr>
          <p:cNvSpPr txBox="1"/>
          <p:nvPr/>
        </p:nvSpPr>
        <p:spPr>
          <a:xfrm>
            <a:off x="207008" y="125337"/>
            <a:ext cx="648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500" b="1" dirty="0">
                <a:latin typeface="+mj-lt"/>
                <a:cs typeface="Times"/>
              </a:rPr>
              <a:t>Prueba Concentraciones CRH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9357CBE-ACCC-A287-A1F8-47032E47A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521" y="7884084"/>
            <a:ext cx="2322581" cy="170078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64C0FC7-637A-DA47-F18E-A159A25B3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807" y="7827464"/>
            <a:ext cx="2322581" cy="17007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77F1739-32CE-D743-F092-727809E10770}"/>
              </a:ext>
            </a:extLst>
          </p:cNvPr>
          <p:cNvSpPr txBox="1"/>
          <p:nvPr/>
        </p:nvSpPr>
        <p:spPr>
          <a:xfrm>
            <a:off x="300611" y="9679195"/>
            <a:ext cx="6368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dirty="0" err="1"/>
              <a:t>Stability</a:t>
            </a:r>
            <a:r>
              <a:rPr lang="es-ES" sz="600" b="1" dirty="0"/>
              <a:t> </a:t>
            </a:r>
            <a:r>
              <a:rPr lang="es-ES" sz="600" b="1" dirty="0" err="1"/>
              <a:t>of</a:t>
            </a:r>
            <a:r>
              <a:rPr lang="es-ES" sz="600" b="1" dirty="0"/>
              <a:t> </a:t>
            </a:r>
            <a:r>
              <a:rPr lang="es-ES" sz="600" b="1" i="1" dirty="0"/>
              <a:t>Eef2</a:t>
            </a:r>
            <a:r>
              <a:rPr lang="es-ES" sz="600" b="1" dirty="0"/>
              <a:t> </a:t>
            </a:r>
            <a:r>
              <a:rPr lang="es-ES" sz="600" b="1" dirty="0" err="1"/>
              <a:t>Ct</a:t>
            </a:r>
            <a:r>
              <a:rPr lang="es-ES" sz="600" b="1" dirty="0"/>
              <a:t> </a:t>
            </a:r>
            <a:r>
              <a:rPr lang="es-ES" sz="600" b="1" dirty="0" err="1"/>
              <a:t>values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 </a:t>
            </a:r>
            <a:r>
              <a:rPr lang="es-ES" sz="600" b="1" dirty="0" err="1"/>
              <a:t>following</a:t>
            </a:r>
            <a:r>
              <a:rPr lang="es-ES" sz="600" b="1" dirty="0"/>
              <a:t> CRH treatment.</a:t>
            </a:r>
            <a:r>
              <a:rPr lang="es-ES" sz="600" dirty="0"/>
              <a:t> AtT-20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exposed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vehicle </a:t>
            </a:r>
            <a:r>
              <a:rPr lang="es-ES" sz="600" dirty="0" err="1"/>
              <a:t>or</a:t>
            </a:r>
            <a:r>
              <a:rPr lang="es-ES" sz="600" dirty="0"/>
              <a:t> CRH at 10, 50, </a:t>
            </a:r>
            <a:r>
              <a:rPr lang="es-ES" sz="600" dirty="0" err="1"/>
              <a:t>or</a:t>
            </a:r>
            <a:r>
              <a:rPr lang="es-ES" sz="600" dirty="0"/>
              <a:t> 100 </a:t>
            </a:r>
            <a:r>
              <a:rPr lang="es-ES" sz="600" dirty="0" err="1"/>
              <a:t>nM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4 h </a:t>
            </a:r>
            <a:r>
              <a:rPr lang="es-ES" sz="600" dirty="0" err="1"/>
              <a:t>or</a:t>
            </a:r>
            <a:r>
              <a:rPr lang="es-ES" sz="600" dirty="0"/>
              <a:t> 24 h. Bars </a:t>
            </a:r>
            <a:r>
              <a:rPr lang="es-ES" sz="600" dirty="0" err="1"/>
              <a:t>represent</a:t>
            </a:r>
            <a:r>
              <a:rPr lang="es-ES" sz="600" dirty="0"/>
              <a:t> mean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± SEM.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separately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time </a:t>
            </a:r>
            <a:r>
              <a:rPr lang="es-ES" sz="600" dirty="0" err="1"/>
              <a:t>point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CRH </a:t>
            </a:r>
            <a:r>
              <a:rPr lang="es-ES" sz="600" dirty="0" err="1"/>
              <a:t>concentration</a:t>
            </a:r>
            <a:r>
              <a:rPr lang="es-ES" sz="600" dirty="0"/>
              <a:t> and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,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Dunnett-</a:t>
            </a:r>
            <a:r>
              <a:rPr lang="es-ES" sz="600" dirty="0" err="1"/>
              <a:t>adjusted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CRH </a:t>
            </a:r>
            <a:r>
              <a:rPr lang="es-ES" sz="600" dirty="0" err="1"/>
              <a:t>concentration</a:t>
            </a:r>
            <a:r>
              <a:rPr lang="es-ES" sz="600" dirty="0"/>
              <a:t> versus vehicle.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significance</a:t>
            </a:r>
            <a:r>
              <a:rPr lang="es-ES" sz="600" dirty="0"/>
              <a:t> </a:t>
            </a:r>
            <a:r>
              <a:rPr lang="es-ES" sz="600" dirty="0" err="1"/>
              <a:t>is</a:t>
            </a:r>
            <a:r>
              <a:rPr lang="es-ES" sz="600" dirty="0"/>
              <a:t> </a:t>
            </a:r>
            <a:r>
              <a:rPr lang="es-ES" sz="600" dirty="0" err="1"/>
              <a:t>indicated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</a:t>
            </a:r>
            <a:r>
              <a:rPr lang="es-ES" sz="600" dirty="0" err="1"/>
              <a:t>comparison</a:t>
            </a:r>
            <a:r>
              <a:rPr lang="es-ES" sz="600" dirty="0"/>
              <a:t>; </a:t>
            </a:r>
            <a:r>
              <a:rPr lang="es-ES" sz="600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significant.6</a:t>
            </a:r>
          </a:p>
          <a:p>
            <a:pPr algn="just"/>
            <a:endParaRPr lang="es-ES" sz="600" dirty="0"/>
          </a:p>
        </p:txBody>
      </p:sp>
    </p:spTree>
    <p:extLst>
      <p:ext uri="{BB962C8B-B14F-4D97-AF65-F5344CB8AC3E}">
        <p14:creationId xmlns:p14="http://schemas.microsoft.com/office/powerpoint/2010/main" val="4049674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0676C-AFE7-F17D-ACF3-896A7DD69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5F7BDB25-1E9A-56E4-10D6-97C7E09F6127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/>
              <a:t>18-08-2026</a:t>
            </a:r>
            <a:endParaRPr lang="es-ES" sz="120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A57696F-DE14-A02E-8825-B4BC115D852C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9B69EB8-04E2-6AC2-8995-50CF372AD27D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DF2DF29-7204-6231-973D-9356B2D1C95F}"/>
              </a:ext>
            </a:extLst>
          </p:cNvPr>
          <p:cNvSpPr txBox="1"/>
          <p:nvPr/>
        </p:nvSpPr>
        <p:spPr>
          <a:xfrm>
            <a:off x="207008" y="125337"/>
            <a:ext cx="64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b="1" dirty="0">
                <a:latin typeface="+mj-lt"/>
                <a:cs typeface="Times"/>
              </a:rPr>
              <a:t>Exp.1 Validación farmacológica CRH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DBACBE8-CF7A-F2F9-E514-77ECA97B5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18" y="652567"/>
            <a:ext cx="2415545" cy="16322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6EDA9B1-2D50-C307-C902-685CDACEE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18" y="4098973"/>
            <a:ext cx="2444501" cy="16626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C909585-09E1-8948-A71D-EC3AA8381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2901" y="652567"/>
            <a:ext cx="2444501" cy="16428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749857-29E3-F2F5-A0FD-9CF702A7B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2900" y="2370435"/>
            <a:ext cx="2444501" cy="164287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E0D285-3F1C-AF48-9CCA-757C91962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18" y="2370436"/>
            <a:ext cx="2444501" cy="16428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8E0EC1D-F2B9-6F3D-154F-FEE167CCC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8964" y="7394317"/>
            <a:ext cx="2196088" cy="2016256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C2263297-AE22-DEBA-FF39-C706276EE965}"/>
              </a:ext>
            </a:extLst>
          </p:cNvPr>
          <p:cNvSpPr txBox="1"/>
          <p:nvPr/>
        </p:nvSpPr>
        <p:spPr>
          <a:xfrm>
            <a:off x="245108" y="9424352"/>
            <a:ext cx="6441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800" b="1" dirty="0"/>
              <a:t>Figure X. </a:t>
            </a:r>
            <a:r>
              <a:rPr lang="es-ES" sz="800" b="1" dirty="0" err="1"/>
              <a:t>Stability</a:t>
            </a:r>
            <a:r>
              <a:rPr lang="es-ES" sz="800" b="1" dirty="0"/>
              <a:t> </a:t>
            </a:r>
            <a:r>
              <a:rPr lang="es-ES" sz="800" b="1" dirty="0" err="1"/>
              <a:t>of</a:t>
            </a:r>
            <a:r>
              <a:rPr lang="es-ES" sz="800" b="1" dirty="0"/>
              <a:t> </a:t>
            </a:r>
            <a:r>
              <a:rPr lang="es-ES" sz="800" b="1" i="1" dirty="0"/>
              <a:t>Eef2</a:t>
            </a:r>
            <a:r>
              <a:rPr lang="es-ES" sz="800" b="1" dirty="0"/>
              <a:t> </a:t>
            </a:r>
            <a:r>
              <a:rPr lang="es-ES" sz="800" b="1" dirty="0" err="1"/>
              <a:t>expression</a:t>
            </a:r>
            <a:r>
              <a:rPr lang="es-ES" sz="800" b="1" dirty="0"/>
              <a:t> in AtT-20 </a:t>
            </a:r>
            <a:r>
              <a:rPr lang="es-ES" sz="800" b="1" dirty="0" err="1"/>
              <a:t>cells</a:t>
            </a:r>
            <a:r>
              <a:rPr lang="es-ES" sz="800" b="1" dirty="0"/>
              <a:t> </a:t>
            </a:r>
            <a:r>
              <a:rPr lang="es-ES" sz="800" b="1" dirty="0" err="1"/>
              <a:t>treated</a:t>
            </a:r>
            <a:r>
              <a:rPr lang="es-ES" sz="800" b="1" dirty="0"/>
              <a:t> </a:t>
            </a:r>
            <a:r>
              <a:rPr lang="es-ES" sz="800" b="1" dirty="0" err="1"/>
              <a:t>with</a:t>
            </a:r>
            <a:r>
              <a:rPr lang="es-ES" sz="800" b="1" dirty="0"/>
              <a:t> CRH and </a:t>
            </a:r>
            <a:r>
              <a:rPr lang="es-ES" sz="800" b="1" dirty="0" err="1"/>
              <a:t>dexamethasone</a:t>
            </a:r>
            <a:r>
              <a:rPr lang="es-ES" sz="800" b="1" dirty="0"/>
              <a:t>.</a:t>
            </a:r>
            <a:br>
              <a:rPr lang="es-ES" sz="800" dirty="0"/>
            </a:br>
            <a:r>
              <a:rPr lang="es-ES" sz="800" i="1" dirty="0"/>
              <a:t>Eef2</a:t>
            </a:r>
            <a:r>
              <a:rPr lang="es-ES" sz="800" dirty="0"/>
              <a:t> </a:t>
            </a:r>
            <a:r>
              <a:rPr lang="es-ES" sz="800" dirty="0" err="1"/>
              <a:t>Ct</a:t>
            </a:r>
            <a:r>
              <a:rPr lang="es-ES" sz="800" dirty="0"/>
              <a:t> </a:t>
            </a:r>
            <a:r>
              <a:rPr lang="es-ES" sz="800" dirty="0" err="1"/>
              <a:t>values</a:t>
            </a:r>
            <a:r>
              <a:rPr lang="es-ES" sz="800" dirty="0"/>
              <a:t> </a:t>
            </a:r>
            <a:r>
              <a:rPr lang="es-ES" sz="800" dirty="0" err="1"/>
              <a:t>were</a:t>
            </a:r>
            <a:r>
              <a:rPr lang="es-ES" sz="800" dirty="0"/>
              <a:t> </a:t>
            </a:r>
            <a:r>
              <a:rPr lang="es-ES" sz="800" dirty="0" err="1"/>
              <a:t>determined</a:t>
            </a:r>
            <a:r>
              <a:rPr lang="es-ES" sz="800" dirty="0"/>
              <a:t> in AtT-20 </a:t>
            </a:r>
            <a:r>
              <a:rPr lang="es-ES" sz="800" dirty="0" err="1"/>
              <a:t>cells</a:t>
            </a:r>
            <a:r>
              <a:rPr lang="es-ES" sz="800" dirty="0"/>
              <a:t> </a:t>
            </a:r>
            <a:r>
              <a:rPr lang="es-ES" sz="800" dirty="0" err="1"/>
              <a:t>treated</a:t>
            </a:r>
            <a:r>
              <a:rPr lang="es-ES" sz="800" dirty="0"/>
              <a:t> </a:t>
            </a:r>
            <a:r>
              <a:rPr lang="es-ES" sz="800" dirty="0" err="1"/>
              <a:t>with</a:t>
            </a:r>
            <a:r>
              <a:rPr lang="es-ES" sz="800" dirty="0"/>
              <a:t> vehicle, CRH (10 </a:t>
            </a:r>
            <a:r>
              <a:rPr lang="es-ES" sz="800" dirty="0" err="1"/>
              <a:t>nM</a:t>
            </a:r>
            <a:r>
              <a:rPr lang="es-ES" sz="800" dirty="0"/>
              <a:t>), DMSO, </a:t>
            </a:r>
            <a:r>
              <a:rPr lang="es-ES" sz="800" dirty="0" err="1"/>
              <a:t>dexamethasone</a:t>
            </a:r>
            <a:r>
              <a:rPr lang="es-ES" sz="800" dirty="0"/>
              <a:t> (DEX; 100 </a:t>
            </a:r>
            <a:r>
              <a:rPr lang="es-ES" sz="800" dirty="0" err="1"/>
              <a:t>nM</a:t>
            </a:r>
            <a:r>
              <a:rPr lang="es-ES" sz="800" dirty="0"/>
              <a:t>), CRH + DMSO, </a:t>
            </a:r>
            <a:r>
              <a:rPr lang="es-ES" sz="800" dirty="0" err="1"/>
              <a:t>or</a:t>
            </a:r>
            <a:r>
              <a:rPr lang="es-ES" sz="800" dirty="0"/>
              <a:t> CRH + DEX. Data are </a:t>
            </a:r>
            <a:r>
              <a:rPr lang="es-ES" sz="800" dirty="0" err="1"/>
              <a:t>presented</a:t>
            </a:r>
            <a:r>
              <a:rPr lang="es-ES" sz="800" dirty="0"/>
              <a:t> as mean ± SEM (n = 3 </a:t>
            </a:r>
            <a:r>
              <a:rPr lang="es-ES" sz="800" dirty="0" err="1"/>
              <a:t>independent</a:t>
            </a:r>
            <a:r>
              <a:rPr lang="es-ES" sz="800" dirty="0"/>
              <a:t> </a:t>
            </a:r>
            <a:r>
              <a:rPr lang="es-ES" sz="800" dirty="0" err="1"/>
              <a:t>biological</a:t>
            </a:r>
            <a:r>
              <a:rPr lang="es-ES" sz="800" dirty="0"/>
              <a:t> </a:t>
            </a:r>
            <a:r>
              <a:rPr lang="es-ES" sz="800" dirty="0" err="1"/>
              <a:t>replicates</a:t>
            </a:r>
            <a:r>
              <a:rPr lang="es-ES" sz="800" dirty="0"/>
              <a:t> per </a:t>
            </a:r>
            <a:r>
              <a:rPr lang="es-ES" sz="800" dirty="0" err="1"/>
              <a:t>condition</a:t>
            </a:r>
            <a:r>
              <a:rPr lang="es-ES" sz="800" dirty="0"/>
              <a:t>). The </a:t>
            </a:r>
            <a:r>
              <a:rPr lang="es-ES" sz="800" dirty="0" err="1"/>
              <a:t>overall</a:t>
            </a:r>
            <a:r>
              <a:rPr lang="es-ES" sz="800" dirty="0"/>
              <a:t> </a:t>
            </a:r>
            <a:r>
              <a:rPr lang="es-ES" sz="800" dirty="0" err="1"/>
              <a:t>effect</a:t>
            </a:r>
            <a:r>
              <a:rPr lang="es-ES" sz="800" dirty="0"/>
              <a:t> </a:t>
            </a:r>
            <a:r>
              <a:rPr lang="es-ES" sz="800" dirty="0" err="1"/>
              <a:t>of</a:t>
            </a:r>
            <a:r>
              <a:rPr lang="es-ES" sz="800" dirty="0"/>
              <a:t> treatment </a:t>
            </a:r>
            <a:r>
              <a:rPr lang="es-ES" sz="800" dirty="0" err="1"/>
              <a:t>was</a:t>
            </a:r>
            <a:r>
              <a:rPr lang="es-ES" sz="800" dirty="0"/>
              <a:t> </a:t>
            </a:r>
            <a:r>
              <a:rPr lang="es-ES" sz="800" dirty="0" err="1"/>
              <a:t>assessed</a:t>
            </a:r>
            <a:r>
              <a:rPr lang="es-ES" sz="800" dirty="0"/>
              <a:t> </a:t>
            </a:r>
            <a:r>
              <a:rPr lang="es-ES" sz="800" dirty="0" err="1"/>
              <a:t>using</a:t>
            </a:r>
            <a:r>
              <a:rPr lang="es-ES" sz="800" dirty="0"/>
              <a:t> a linear </a:t>
            </a:r>
            <a:r>
              <a:rPr lang="es-ES" sz="800" dirty="0" err="1"/>
              <a:t>model</a:t>
            </a:r>
            <a:r>
              <a:rPr lang="es-ES" sz="800" dirty="0"/>
              <a:t> </a:t>
            </a:r>
            <a:r>
              <a:rPr lang="es-ES" sz="800" dirty="0" err="1"/>
              <a:t>with</a:t>
            </a:r>
            <a:r>
              <a:rPr lang="es-ES" sz="800" dirty="0"/>
              <a:t> </a:t>
            </a:r>
            <a:r>
              <a:rPr lang="es-ES" sz="800" dirty="0" err="1"/>
              <a:t>biological</a:t>
            </a:r>
            <a:r>
              <a:rPr lang="es-ES" sz="800" dirty="0"/>
              <a:t> </a:t>
            </a:r>
            <a:r>
              <a:rPr lang="es-ES" sz="800" dirty="0" err="1"/>
              <a:t>replicate</a:t>
            </a:r>
            <a:r>
              <a:rPr lang="es-ES" sz="800" dirty="0"/>
              <a:t> </a:t>
            </a:r>
            <a:r>
              <a:rPr lang="es-ES" sz="800" dirty="0" err="1"/>
              <a:t>included</a:t>
            </a:r>
            <a:r>
              <a:rPr lang="es-ES" sz="800" dirty="0"/>
              <a:t> as a </a:t>
            </a:r>
            <a:r>
              <a:rPr lang="es-ES" sz="800" dirty="0" err="1"/>
              <a:t>blocking</a:t>
            </a:r>
            <a:r>
              <a:rPr lang="es-ES" sz="800" dirty="0"/>
              <a:t> factor, </a:t>
            </a:r>
            <a:r>
              <a:rPr lang="es-ES" sz="800" dirty="0" err="1"/>
              <a:t>followed</a:t>
            </a:r>
            <a:r>
              <a:rPr lang="es-ES" sz="800" dirty="0"/>
              <a:t> </a:t>
            </a:r>
            <a:r>
              <a:rPr lang="es-ES" sz="800" dirty="0" err="1"/>
              <a:t>by</a:t>
            </a:r>
            <a:r>
              <a:rPr lang="es-ES" sz="800" dirty="0"/>
              <a:t> </a:t>
            </a:r>
            <a:r>
              <a:rPr lang="es-ES" sz="800" dirty="0" err="1"/>
              <a:t>type</a:t>
            </a:r>
            <a:r>
              <a:rPr lang="es-ES" sz="800" dirty="0"/>
              <a:t> II ANOVA. No </a:t>
            </a:r>
            <a:r>
              <a:rPr lang="es-ES" sz="800" dirty="0" err="1"/>
              <a:t>significant</a:t>
            </a:r>
            <a:r>
              <a:rPr lang="es-ES" sz="800" dirty="0"/>
              <a:t> </a:t>
            </a:r>
            <a:r>
              <a:rPr lang="es-ES" sz="800" dirty="0" err="1"/>
              <a:t>differences</a:t>
            </a:r>
            <a:r>
              <a:rPr lang="es-ES" sz="800" dirty="0"/>
              <a:t> </a:t>
            </a:r>
            <a:r>
              <a:rPr lang="es-ES" sz="800" dirty="0" err="1"/>
              <a:t>were</a:t>
            </a:r>
            <a:r>
              <a:rPr lang="es-ES" sz="800" dirty="0"/>
              <a:t> </a:t>
            </a:r>
            <a:r>
              <a:rPr lang="es-ES" sz="800" dirty="0" err="1"/>
              <a:t>detected</a:t>
            </a:r>
            <a:r>
              <a:rPr lang="es-ES" sz="800" dirty="0"/>
              <a:t> </a:t>
            </a:r>
            <a:r>
              <a:rPr lang="es-ES" sz="800" dirty="0" err="1"/>
              <a:t>among</a:t>
            </a:r>
            <a:r>
              <a:rPr lang="es-ES" sz="800" dirty="0"/>
              <a:t> treatment </a:t>
            </a:r>
            <a:r>
              <a:rPr lang="es-ES" sz="800" dirty="0" err="1"/>
              <a:t>conditions</a:t>
            </a:r>
            <a:r>
              <a:rPr lang="es-ES" sz="800" dirty="0"/>
              <a:t> (p = 0.6067).</a:t>
            </a:r>
            <a:endParaRPr lang="es-ES" sz="6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29B2F0C-1FEC-F5E3-3A0D-48C926957F51}"/>
              </a:ext>
            </a:extLst>
          </p:cNvPr>
          <p:cNvSpPr txBox="1"/>
          <p:nvPr/>
        </p:nvSpPr>
        <p:spPr>
          <a:xfrm>
            <a:off x="260362" y="5847322"/>
            <a:ext cx="64266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dirty="0" err="1"/>
              <a:t>Effect</a:t>
            </a:r>
            <a:r>
              <a:rPr lang="es-ES" sz="600" b="1" dirty="0"/>
              <a:t> </a:t>
            </a:r>
            <a:r>
              <a:rPr lang="es-ES" sz="600" b="1" dirty="0" err="1"/>
              <a:t>of</a:t>
            </a:r>
            <a:r>
              <a:rPr lang="es-ES" sz="600" b="1" dirty="0"/>
              <a:t> CRH treatment </a:t>
            </a:r>
            <a:r>
              <a:rPr lang="es-ES" sz="600" b="1" dirty="0" err="1"/>
              <a:t>on</a:t>
            </a:r>
            <a:r>
              <a:rPr lang="es-ES" sz="600" b="1" dirty="0"/>
              <a:t> </a:t>
            </a:r>
            <a:r>
              <a:rPr lang="es-ES" sz="600" b="1" dirty="0" err="1"/>
              <a:t>corticotroph-related</a:t>
            </a:r>
            <a:r>
              <a:rPr lang="es-ES" sz="600" b="1" dirty="0"/>
              <a:t> gene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.</a:t>
            </a:r>
            <a:br>
              <a:rPr lang="es-ES" sz="600" dirty="0"/>
            </a:br>
            <a:r>
              <a:rPr lang="es-ES" sz="600" dirty="0"/>
              <a:t>Relative mRNA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(A) </a:t>
            </a:r>
            <a:r>
              <a:rPr lang="es-ES" sz="600" i="1" dirty="0"/>
              <a:t>Crhr1</a:t>
            </a:r>
            <a:r>
              <a:rPr lang="es-ES" sz="600" dirty="0"/>
              <a:t>, (B) </a:t>
            </a:r>
            <a:r>
              <a:rPr lang="es-ES" sz="600" i="1" dirty="0"/>
              <a:t>Fkbp5</a:t>
            </a:r>
            <a:r>
              <a:rPr lang="es-ES" sz="600" dirty="0"/>
              <a:t>, (C) </a:t>
            </a:r>
            <a:r>
              <a:rPr lang="es-ES" sz="600" i="1" dirty="0"/>
              <a:t>Nr3c1</a:t>
            </a:r>
            <a:r>
              <a:rPr lang="es-ES" sz="600" dirty="0"/>
              <a:t>, (D) </a:t>
            </a:r>
            <a:r>
              <a:rPr lang="es-ES" sz="600" i="1" dirty="0"/>
              <a:t>Pcsk1</a:t>
            </a:r>
            <a:r>
              <a:rPr lang="es-ES" sz="600" dirty="0"/>
              <a:t>, and (E) </a:t>
            </a:r>
            <a:r>
              <a:rPr lang="es-ES" sz="600" i="1" dirty="0" err="1"/>
              <a:t>Pomc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following</a:t>
            </a:r>
            <a:r>
              <a:rPr lang="es-ES" sz="600" dirty="0"/>
              <a:t> treatment </a:t>
            </a:r>
            <a:r>
              <a:rPr lang="es-ES" sz="600" dirty="0" err="1"/>
              <a:t>with</a:t>
            </a:r>
            <a:r>
              <a:rPr lang="es-ES" sz="600" dirty="0"/>
              <a:t> CRH (10 </a:t>
            </a:r>
            <a:r>
              <a:rPr lang="es-ES" sz="600" dirty="0" err="1"/>
              <a:t>nM</a:t>
            </a:r>
            <a:r>
              <a:rPr lang="es-ES" sz="600" dirty="0"/>
              <a:t>) </a:t>
            </a:r>
            <a:r>
              <a:rPr lang="es-ES" sz="600" dirty="0" err="1"/>
              <a:t>for</a:t>
            </a:r>
            <a:r>
              <a:rPr lang="es-ES" sz="600" dirty="0"/>
              <a:t> 24 h. Gene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normalized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 and </a:t>
            </a:r>
            <a:r>
              <a:rPr lang="es-ES" sz="600" dirty="0" err="1"/>
              <a:t>calculated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2^−</a:t>
            </a:r>
            <a:r>
              <a:rPr lang="es-ES" sz="600" dirty="0" err="1"/>
              <a:t>ΔΔCt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, </a:t>
            </a:r>
            <a:r>
              <a:rPr lang="es-ES" sz="600" dirty="0" err="1"/>
              <a:t>with</a:t>
            </a:r>
            <a:r>
              <a:rPr lang="es-ES" sz="600" dirty="0"/>
              <a:t> vehicle-</a:t>
            </a:r>
            <a:r>
              <a:rPr lang="es-ES" sz="600" dirty="0" err="1"/>
              <a:t>treated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used</a:t>
            </a:r>
            <a:r>
              <a:rPr lang="es-ES" sz="600" dirty="0"/>
              <a:t>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calibrator</a:t>
            </a:r>
            <a:r>
              <a:rPr lang="es-ES" sz="600" dirty="0"/>
              <a:t> (</a:t>
            </a:r>
            <a:r>
              <a:rPr lang="es-ES" sz="600" dirty="0" err="1"/>
              <a:t>fold</a:t>
            </a:r>
            <a:r>
              <a:rPr lang="es-ES" sz="600" dirty="0"/>
              <a:t> </a:t>
            </a:r>
            <a:r>
              <a:rPr lang="es-ES" sz="600" dirty="0" err="1"/>
              <a:t>change</a:t>
            </a:r>
            <a:r>
              <a:rPr lang="es-ES" sz="600" dirty="0"/>
              <a:t> = 1; </a:t>
            </a:r>
            <a:r>
              <a:rPr lang="es-ES" sz="600" dirty="0" err="1"/>
              <a:t>dashed</a:t>
            </a:r>
            <a:r>
              <a:rPr lang="es-ES" sz="600" dirty="0"/>
              <a:t> line).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(n = 3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replicates</a:t>
            </a:r>
            <a:r>
              <a:rPr lang="es-ES" sz="600" dirty="0"/>
              <a:t> per </a:t>
            </a:r>
            <a:r>
              <a:rPr lang="es-ES" sz="600" dirty="0" err="1"/>
              <a:t>condition</a:t>
            </a:r>
            <a:r>
              <a:rPr lang="es-ES" sz="600" dirty="0"/>
              <a:t>).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on</a:t>
            </a:r>
            <a:r>
              <a:rPr lang="es-ES" sz="600" dirty="0"/>
              <a:t> </a:t>
            </a:r>
            <a:r>
              <a:rPr lang="es-ES" sz="600" dirty="0" err="1"/>
              <a:t>ΔCt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treatment and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 as </a:t>
            </a:r>
            <a:r>
              <a:rPr lang="es-ES" sz="600" dirty="0" err="1"/>
              <a:t>factors</a:t>
            </a:r>
            <a:r>
              <a:rPr lang="es-ES" sz="600" dirty="0"/>
              <a:t>,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type</a:t>
            </a:r>
            <a:r>
              <a:rPr lang="es-ES" sz="600" dirty="0"/>
              <a:t> II ANOVA. No </a:t>
            </a:r>
            <a:r>
              <a:rPr lang="es-ES" sz="600" dirty="0" err="1"/>
              <a:t>significant</a:t>
            </a:r>
            <a:r>
              <a:rPr lang="es-ES" sz="600" dirty="0"/>
              <a:t> </a:t>
            </a:r>
            <a:r>
              <a:rPr lang="es-ES" sz="600" dirty="0" err="1"/>
              <a:t>differences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detected</a:t>
            </a:r>
            <a:r>
              <a:rPr lang="es-ES" sz="600" dirty="0"/>
              <a:t> </a:t>
            </a:r>
            <a:r>
              <a:rPr lang="es-ES" sz="600" dirty="0" err="1"/>
              <a:t>between</a:t>
            </a:r>
            <a:r>
              <a:rPr lang="es-ES" sz="600" dirty="0"/>
              <a:t> vehicle- and CRH-</a:t>
            </a:r>
            <a:r>
              <a:rPr lang="es-ES" sz="600" dirty="0" err="1"/>
              <a:t>treated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i="1" dirty="0"/>
              <a:t>Crhr1</a:t>
            </a:r>
            <a:r>
              <a:rPr lang="es-ES" sz="600" dirty="0"/>
              <a:t> (p = 0.1281), </a:t>
            </a:r>
            <a:r>
              <a:rPr lang="es-ES" sz="600" i="1" dirty="0"/>
              <a:t>Fkbp5</a:t>
            </a:r>
            <a:r>
              <a:rPr lang="es-ES" sz="600" dirty="0"/>
              <a:t> (p = 0.2469), </a:t>
            </a:r>
            <a:r>
              <a:rPr lang="es-ES" sz="600" i="1" dirty="0"/>
              <a:t>Nr3c1</a:t>
            </a:r>
            <a:r>
              <a:rPr lang="es-ES" sz="600" dirty="0"/>
              <a:t> (p = 0.3843), </a:t>
            </a:r>
            <a:r>
              <a:rPr lang="es-ES" sz="600" i="1" dirty="0"/>
              <a:t>Pcsk1</a:t>
            </a:r>
            <a:r>
              <a:rPr lang="es-ES" sz="600" dirty="0"/>
              <a:t> (p = 0.2492), </a:t>
            </a:r>
            <a:r>
              <a:rPr lang="es-ES" sz="600" dirty="0" err="1"/>
              <a:t>or</a:t>
            </a:r>
            <a:r>
              <a:rPr lang="es-ES" sz="600" dirty="0"/>
              <a:t> </a:t>
            </a:r>
            <a:r>
              <a:rPr lang="es-ES" sz="600" i="1" dirty="0" err="1"/>
              <a:t>Pomc</a:t>
            </a:r>
            <a:r>
              <a:rPr lang="es-ES" sz="600" dirty="0"/>
              <a:t> (p = 0.6009). </a:t>
            </a:r>
            <a:r>
              <a:rPr lang="es-ES" sz="600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4348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2C77F-B11F-AD68-E7C3-3A5D7C5B7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2EFA19F5-3F91-8092-BD4F-53C277C05844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/>
              <a:t>18-08-2026</a:t>
            </a:r>
            <a:endParaRPr lang="es-ES" sz="120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30CE342-D249-12A6-8C64-DB0D7BFA3270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E8D38B-4C3B-825B-4F55-64970219E492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2B2452-5194-FB34-19BD-301F2BE6E72A}"/>
              </a:ext>
            </a:extLst>
          </p:cNvPr>
          <p:cNvSpPr txBox="1"/>
          <p:nvPr/>
        </p:nvSpPr>
        <p:spPr>
          <a:xfrm>
            <a:off x="207008" y="125337"/>
            <a:ext cx="64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b="1" dirty="0">
                <a:latin typeface="+mj-lt"/>
                <a:cs typeface="Times"/>
              </a:rPr>
              <a:t>Exp.1 Validación farmacológica dexametasona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AF91661-0369-D2CA-B178-260E8B628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64" y="7714968"/>
            <a:ext cx="2196088" cy="201625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316E94F-2851-064D-8A6B-6860D7155F72}"/>
              </a:ext>
            </a:extLst>
          </p:cNvPr>
          <p:cNvSpPr txBox="1"/>
          <p:nvPr/>
        </p:nvSpPr>
        <p:spPr>
          <a:xfrm>
            <a:off x="226058" y="9731224"/>
            <a:ext cx="6441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dirty="0" err="1"/>
              <a:t>Stability</a:t>
            </a:r>
            <a:r>
              <a:rPr lang="es-ES" sz="600" b="1" dirty="0"/>
              <a:t> </a:t>
            </a:r>
            <a:r>
              <a:rPr lang="es-ES" sz="600" b="1" dirty="0" err="1"/>
              <a:t>of</a:t>
            </a:r>
            <a:r>
              <a:rPr lang="es-ES" sz="600" b="1" dirty="0"/>
              <a:t> </a:t>
            </a:r>
            <a:r>
              <a:rPr lang="es-ES" sz="600" b="1" i="1" dirty="0"/>
              <a:t>Eef2</a:t>
            </a:r>
            <a:r>
              <a:rPr lang="es-ES" sz="600" b="1" dirty="0"/>
              <a:t>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 </a:t>
            </a:r>
            <a:r>
              <a:rPr lang="es-ES" sz="600" b="1" dirty="0" err="1"/>
              <a:t>treated</a:t>
            </a:r>
            <a:r>
              <a:rPr lang="es-ES" sz="600" b="1" dirty="0"/>
              <a:t> </a:t>
            </a:r>
            <a:r>
              <a:rPr lang="es-ES" sz="600" b="1" dirty="0" err="1"/>
              <a:t>with</a:t>
            </a:r>
            <a:r>
              <a:rPr lang="es-ES" sz="600" b="1" dirty="0"/>
              <a:t> CRH and </a:t>
            </a:r>
            <a:r>
              <a:rPr lang="es-ES" sz="600" b="1" dirty="0" err="1"/>
              <a:t>dexamethasone</a:t>
            </a:r>
            <a:r>
              <a:rPr lang="es-ES" sz="600" b="1" dirty="0"/>
              <a:t>.</a:t>
            </a:r>
            <a:br>
              <a:rPr lang="es-ES" sz="600" dirty="0"/>
            </a:br>
            <a:r>
              <a:rPr lang="es-ES" sz="600" i="1" dirty="0"/>
              <a:t>Eef2</a:t>
            </a:r>
            <a:r>
              <a:rPr lang="es-ES" sz="600" dirty="0"/>
              <a:t>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determined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treated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vehicle, CRH (10 </a:t>
            </a:r>
            <a:r>
              <a:rPr lang="es-ES" sz="600" dirty="0" err="1"/>
              <a:t>nM</a:t>
            </a:r>
            <a:r>
              <a:rPr lang="es-ES" sz="600" dirty="0"/>
              <a:t>), DMSO, </a:t>
            </a:r>
            <a:r>
              <a:rPr lang="es-ES" sz="600" dirty="0" err="1"/>
              <a:t>dexamethasone</a:t>
            </a:r>
            <a:r>
              <a:rPr lang="es-ES" sz="600" dirty="0"/>
              <a:t> (DEX; 100 </a:t>
            </a:r>
            <a:r>
              <a:rPr lang="es-ES" sz="600" dirty="0" err="1"/>
              <a:t>nM</a:t>
            </a:r>
            <a:r>
              <a:rPr lang="es-ES" sz="600" dirty="0"/>
              <a:t>), CRH + DMSO, </a:t>
            </a:r>
            <a:r>
              <a:rPr lang="es-ES" sz="600" dirty="0" err="1"/>
              <a:t>or</a:t>
            </a:r>
            <a:r>
              <a:rPr lang="es-ES" sz="600" dirty="0"/>
              <a:t> CRH + DEX.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(n = 3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replicates</a:t>
            </a:r>
            <a:r>
              <a:rPr lang="es-ES" sz="600" dirty="0"/>
              <a:t> per </a:t>
            </a:r>
            <a:r>
              <a:rPr lang="es-ES" sz="600" dirty="0" err="1"/>
              <a:t>condition</a:t>
            </a:r>
            <a:r>
              <a:rPr lang="es-ES" sz="600" dirty="0"/>
              <a:t>). The </a:t>
            </a:r>
            <a:r>
              <a:rPr lang="es-ES" sz="600" dirty="0" err="1"/>
              <a:t>overall</a:t>
            </a:r>
            <a:r>
              <a:rPr lang="es-ES" sz="600" dirty="0"/>
              <a:t> </a:t>
            </a:r>
            <a:r>
              <a:rPr lang="es-ES" sz="600" dirty="0" err="1"/>
              <a:t>effect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treatment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assessed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 </a:t>
            </a:r>
            <a:r>
              <a:rPr lang="es-ES" sz="600" dirty="0" err="1"/>
              <a:t>included</a:t>
            </a:r>
            <a:r>
              <a:rPr lang="es-ES" sz="600" dirty="0"/>
              <a:t> as a </a:t>
            </a:r>
            <a:r>
              <a:rPr lang="es-ES" sz="600" dirty="0" err="1"/>
              <a:t>blocking</a:t>
            </a:r>
            <a:r>
              <a:rPr lang="es-ES" sz="600" dirty="0"/>
              <a:t> factor,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type</a:t>
            </a:r>
            <a:r>
              <a:rPr lang="es-ES" sz="600" dirty="0"/>
              <a:t> II ANOVA. No </a:t>
            </a:r>
            <a:r>
              <a:rPr lang="es-ES" sz="600" dirty="0" err="1"/>
              <a:t>significant</a:t>
            </a:r>
            <a:r>
              <a:rPr lang="es-ES" sz="600" dirty="0"/>
              <a:t> </a:t>
            </a:r>
            <a:r>
              <a:rPr lang="es-ES" sz="600" dirty="0" err="1"/>
              <a:t>differences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detected</a:t>
            </a:r>
            <a:r>
              <a:rPr lang="es-ES" sz="600" dirty="0"/>
              <a:t> </a:t>
            </a:r>
            <a:r>
              <a:rPr lang="es-ES" sz="600" dirty="0" err="1"/>
              <a:t>among</a:t>
            </a:r>
            <a:r>
              <a:rPr lang="es-ES" sz="600" dirty="0"/>
              <a:t> treatment </a:t>
            </a:r>
            <a:r>
              <a:rPr lang="es-ES" sz="600" dirty="0" err="1"/>
              <a:t>conditions</a:t>
            </a:r>
            <a:r>
              <a:rPr lang="es-ES" sz="600" dirty="0"/>
              <a:t> (p = 0.6067).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A7060A3-F94C-E58A-DE9F-F1111CE65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49" y="718850"/>
            <a:ext cx="2444501" cy="206807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70C4D49-9B64-D2A9-61BE-CD164583D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49" y="5008922"/>
            <a:ext cx="2444501" cy="20878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41F1743-CC73-8B77-610D-BDB80B26A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695" y="2863886"/>
            <a:ext cx="2444501" cy="206807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4127B99-4714-FDD6-2391-4957540335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849" y="2863886"/>
            <a:ext cx="2444501" cy="206807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C3F3DBB-C471-1796-6782-C89135DA6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695" y="718850"/>
            <a:ext cx="2444501" cy="2068072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C35DDF67-897A-58A8-1418-59FE0D476512}"/>
              </a:ext>
            </a:extLst>
          </p:cNvPr>
          <p:cNvSpPr txBox="1"/>
          <p:nvPr/>
        </p:nvSpPr>
        <p:spPr>
          <a:xfrm>
            <a:off x="226058" y="7103639"/>
            <a:ext cx="64419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dirty="0" err="1"/>
              <a:t>Effects</a:t>
            </a:r>
            <a:r>
              <a:rPr lang="es-ES" sz="600" b="1" dirty="0"/>
              <a:t> </a:t>
            </a:r>
            <a:r>
              <a:rPr lang="es-ES" sz="600" b="1" dirty="0" err="1"/>
              <a:t>of</a:t>
            </a:r>
            <a:r>
              <a:rPr lang="es-ES" sz="600" b="1" dirty="0"/>
              <a:t> CRH and </a:t>
            </a:r>
            <a:r>
              <a:rPr lang="es-ES" sz="600" b="1" dirty="0" err="1"/>
              <a:t>dexamethasone</a:t>
            </a:r>
            <a:r>
              <a:rPr lang="es-ES" sz="600" b="1" dirty="0"/>
              <a:t> </a:t>
            </a:r>
            <a:r>
              <a:rPr lang="es-ES" sz="600" b="1" dirty="0" err="1"/>
              <a:t>on</a:t>
            </a:r>
            <a:r>
              <a:rPr lang="es-ES" sz="600" b="1" dirty="0"/>
              <a:t> </a:t>
            </a:r>
            <a:r>
              <a:rPr lang="es-ES" sz="600" b="1" dirty="0" err="1"/>
              <a:t>corticotroph-related</a:t>
            </a:r>
            <a:r>
              <a:rPr lang="es-ES" sz="600" b="1" dirty="0"/>
              <a:t> gene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.</a:t>
            </a:r>
            <a:br>
              <a:rPr lang="es-ES" sz="600" dirty="0"/>
            </a:br>
            <a:r>
              <a:rPr lang="es-ES" sz="600" dirty="0"/>
              <a:t>Relative mRNA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(A) </a:t>
            </a:r>
            <a:r>
              <a:rPr lang="es-ES" sz="600" i="1" dirty="0"/>
              <a:t>Crhr1</a:t>
            </a:r>
            <a:r>
              <a:rPr lang="es-ES" sz="600" dirty="0"/>
              <a:t>, (B) </a:t>
            </a:r>
            <a:r>
              <a:rPr lang="es-ES" sz="600" i="1" dirty="0"/>
              <a:t>Fkbp5</a:t>
            </a:r>
            <a:r>
              <a:rPr lang="es-ES" sz="600" dirty="0"/>
              <a:t>, (C) </a:t>
            </a:r>
            <a:r>
              <a:rPr lang="es-ES" sz="600" i="1" dirty="0"/>
              <a:t>Nr3c1</a:t>
            </a:r>
            <a:r>
              <a:rPr lang="es-ES" sz="600" dirty="0"/>
              <a:t>, (D) </a:t>
            </a:r>
            <a:r>
              <a:rPr lang="es-ES" sz="600" i="1" dirty="0"/>
              <a:t>Pcsk1</a:t>
            </a:r>
            <a:r>
              <a:rPr lang="es-ES" sz="600" dirty="0"/>
              <a:t>, and (E) </a:t>
            </a:r>
            <a:r>
              <a:rPr lang="es-ES" sz="600" i="1" dirty="0" err="1"/>
              <a:t>Pomc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after 24 h </a:t>
            </a:r>
            <a:r>
              <a:rPr lang="es-ES" sz="600" dirty="0" err="1"/>
              <a:t>of</a:t>
            </a:r>
            <a:r>
              <a:rPr lang="es-ES" sz="600" dirty="0"/>
              <a:t> treatment </a:t>
            </a:r>
            <a:r>
              <a:rPr lang="es-ES" sz="600" dirty="0" err="1"/>
              <a:t>with</a:t>
            </a:r>
            <a:r>
              <a:rPr lang="es-ES" sz="600" dirty="0"/>
              <a:t> DMSO, </a:t>
            </a:r>
            <a:r>
              <a:rPr lang="es-ES" sz="600" dirty="0" err="1"/>
              <a:t>dexamethasone</a:t>
            </a:r>
            <a:r>
              <a:rPr lang="es-ES" sz="600" dirty="0"/>
              <a:t> (DEX; 100 </a:t>
            </a:r>
            <a:r>
              <a:rPr lang="es-ES" sz="600" dirty="0" err="1"/>
              <a:t>nM</a:t>
            </a:r>
            <a:r>
              <a:rPr lang="es-ES" sz="600" dirty="0"/>
              <a:t>), CRH (10 </a:t>
            </a:r>
            <a:r>
              <a:rPr lang="es-ES" sz="600" dirty="0" err="1"/>
              <a:t>nM</a:t>
            </a:r>
            <a:r>
              <a:rPr lang="es-ES" sz="600" dirty="0"/>
              <a:t>) + DMSO, </a:t>
            </a:r>
            <a:r>
              <a:rPr lang="es-ES" sz="600" dirty="0" err="1"/>
              <a:t>or</a:t>
            </a:r>
            <a:r>
              <a:rPr lang="es-ES" sz="600" dirty="0"/>
              <a:t> CRH (10 </a:t>
            </a:r>
            <a:r>
              <a:rPr lang="es-ES" sz="600" dirty="0" err="1"/>
              <a:t>nM</a:t>
            </a:r>
            <a:r>
              <a:rPr lang="es-ES" sz="600" dirty="0"/>
              <a:t>) + DEX (100 </a:t>
            </a:r>
            <a:r>
              <a:rPr lang="es-ES" sz="600" dirty="0" err="1"/>
              <a:t>nM</a:t>
            </a:r>
            <a:r>
              <a:rPr lang="es-ES" sz="600" dirty="0"/>
              <a:t>). Gene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normalized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 and </a:t>
            </a:r>
            <a:r>
              <a:rPr lang="es-ES" sz="600" dirty="0" err="1"/>
              <a:t>calculated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2^−</a:t>
            </a:r>
            <a:r>
              <a:rPr lang="es-ES" sz="600" dirty="0" err="1"/>
              <a:t>ΔΔCt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, </a:t>
            </a:r>
            <a:r>
              <a:rPr lang="es-ES" sz="600" dirty="0" err="1"/>
              <a:t>with</a:t>
            </a:r>
            <a:r>
              <a:rPr lang="es-ES" sz="600" dirty="0"/>
              <a:t> DMSO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calibrator</a:t>
            </a:r>
            <a:r>
              <a:rPr lang="es-ES" sz="600" dirty="0"/>
              <a:t>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(n = 3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replicates</a:t>
            </a:r>
            <a:r>
              <a:rPr lang="es-ES" sz="600" dirty="0"/>
              <a:t> per </a:t>
            </a:r>
            <a:r>
              <a:rPr lang="es-ES" sz="600" dirty="0" err="1"/>
              <a:t>condition</a:t>
            </a:r>
            <a:r>
              <a:rPr lang="es-ES" sz="600" dirty="0"/>
              <a:t>).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on</a:t>
            </a:r>
            <a:r>
              <a:rPr lang="es-ES" sz="600" dirty="0"/>
              <a:t> </a:t>
            </a:r>
            <a:r>
              <a:rPr lang="es-ES" sz="600" dirty="0" err="1"/>
              <a:t>ΔCt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factorial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CRH, DEX, </a:t>
            </a:r>
            <a:r>
              <a:rPr lang="es-ES" sz="600" dirty="0" err="1"/>
              <a:t>their</a:t>
            </a:r>
            <a:r>
              <a:rPr lang="es-ES" sz="600" dirty="0"/>
              <a:t> </a:t>
            </a:r>
            <a:r>
              <a:rPr lang="es-ES" sz="600" dirty="0" err="1"/>
              <a:t>interaction</a:t>
            </a:r>
            <a:r>
              <a:rPr lang="es-ES" sz="600" dirty="0"/>
              <a:t>, and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 as a </a:t>
            </a:r>
            <a:r>
              <a:rPr lang="es-ES" sz="600" dirty="0" err="1"/>
              <a:t>blocking</a:t>
            </a:r>
            <a:r>
              <a:rPr lang="es-ES" sz="600" dirty="0"/>
              <a:t> factor,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type</a:t>
            </a:r>
            <a:r>
              <a:rPr lang="es-ES" sz="600" dirty="0"/>
              <a:t> III ANOVA. </a:t>
            </a:r>
            <a:r>
              <a:rPr lang="es-ES" sz="600" dirty="0" err="1"/>
              <a:t>Prespecified</a:t>
            </a:r>
            <a:r>
              <a:rPr lang="es-ES" sz="600" dirty="0"/>
              <a:t> </a:t>
            </a:r>
            <a:r>
              <a:rPr lang="es-ES" sz="600" dirty="0" err="1"/>
              <a:t>pairwise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adjusted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Holm </a:t>
            </a:r>
            <a:r>
              <a:rPr lang="es-ES" sz="600" dirty="0" err="1"/>
              <a:t>method</a:t>
            </a:r>
            <a:r>
              <a:rPr lang="es-ES" sz="600" dirty="0"/>
              <a:t>. </a:t>
            </a:r>
            <a:r>
              <a:rPr lang="es-ES" sz="600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; </a:t>
            </a:r>
            <a:r>
              <a:rPr lang="es-ES" sz="600" i="1" dirty="0"/>
              <a:t>p</a:t>
            </a:r>
            <a:r>
              <a:rPr lang="es-ES" sz="600" dirty="0"/>
              <a:t> &lt; 0.05; *</a:t>
            </a:r>
            <a:r>
              <a:rPr lang="es-ES" sz="600" i="1" dirty="0"/>
              <a:t>p</a:t>
            </a:r>
            <a:r>
              <a:rPr lang="es-ES" sz="600" dirty="0"/>
              <a:t> &lt; 0.01; **</a:t>
            </a:r>
            <a:r>
              <a:rPr lang="es-ES" sz="600" i="1" dirty="0"/>
              <a:t>p</a:t>
            </a:r>
            <a:r>
              <a:rPr lang="es-ES" sz="600" dirty="0"/>
              <a:t> &lt; 0.001</a:t>
            </a:r>
          </a:p>
        </p:txBody>
      </p:sp>
    </p:spTree>
    <p:extLst>
      <p:ext uri="{BB962C8B-B14F-4D97-AF65-F5344CB8AC3E}">
        <p14:creationId xmlns:p14="http://schemas.microsoft.com/office/powerpoint/2010/main" val="917427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48ECC-7F51-F900-0EEF-26F7B5F3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63D39E5D-748D-DD2D-E49F-B25A742E1E86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/>
              <a:t>18-08-2026</a:t>
            </a:r>
            <a:endParaRPr lang="es-ES" sz="120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84F15FC-C0EE-7240-8EFB-96AE21A05AFB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8B0F7AF-269D-33F7-F9EB-40596F561B2D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FF185A-0EC5-1248-5C32-E0AA906A403F}"/>
              </a:ext>
            </a:extLst>
          </p:cNvPr>
          <p:cNvSpPr txBox="1"/>
          <p:nvPr/>
        </p:nvSpPr>
        <p:spPr>
          <a:xfrm>
            <a:off x="207008" y="125337"/>
            <a:ext cx="64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b="1" dirty="0">
                <a:latin typeface="+mj-lt"/>
                <a:cs typeface="Times"/>
              </a:rPr>
              <a:t>Exp.2 Silenciamiento NR3C1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0B432D-B395-1DF5-0AD5-8978C44B5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137" y="704963"/>
            <a:ext cx="2356109" cy="22082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2C21AD7-4FD3-2E8C-89B6-BB42B235C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55" y="704963"/>
            <a:ext cx="2356109" cy="22082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20D43D1-5CD5-8C64-4D16-2A2D85396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05" y="8005771"/>
            <a:ext cx="2286005" cy="22082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B00156E-A3FC-6C2D-9322-AED459DCF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46" y="2976320"/>
            <a:ext cx="2331725" cy="217932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286491C-6AB7-68D6-E175-54B9573632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5137" y="2976320"/>
            <a:ext cx="2438405" cy="220828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81826BC-4849-98D4-F163-4C20CD7CA283}"/>
              </a:ext>
            </a:extLst>
          </p:cNvPr>
          <p:cNvSpPr txBox="1"/>
          <p:nvPr/>
        </p:nvSpPr>
        <p:spPr>
          <a:xfrm>
            <a:off x="2512883" y="9189670"/>
            <a:ext cx="29044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dirty="0" err="1"/>
              <a:t>Stability</a:t>
            </a:r>
            <a:r>
              <a:rPr lang="es-ES" sz="600" b="1" dirty="0"/>
              <a:t> </a:t>
            </a:r>
            <a:r>
              <a:rPr lang="es-ES" sz="600" b="1" dirty="0" err="1"/>
              <a:t>of</a:t>
            </a:r>
            <a:r>
              <a:rPr lang="es-ES" sz="600" b="1" dirty="0"/>
              <a:t> </a:t>
            </a:r>
            <a:r>
              <a:rPr lang="es-ES" sz="600" b="1" i="1" dirty="0"/>
              <a:t>Eef2</a:t>
            </a:r>
            <a:r>
              <a:rPr lang="es-ES" sz="600" b="1" dirty="0"/>
              <a:t>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 </a:t>
            </a:r>
            <a:r>
              <a:rPr lang="es-ES" sz="600" b="1" dirty="0" err="1"/>
              <a:t>following</a:t>
            </a:r>
            <a:r>
              <a:rPr lang="es-ES" sz="600" b="1" dirty="0"/>
              <a:t> NR3C1 </a:t>
            </a:r>
            <a:r>
              <a:rPr lang="es-ES" sz="600" b="1" dirty="0" err="1"/>
              <a:t>silencing</a:t>
            </a:r>
            <a:r>
              <a:rPr lang="es-ES" sz="600" b="1" dirty="0"/>
              <a:t> and </a:t>
            </a:r>
            <a:r>
              <a:rPr lang="es-ES" sz="600" b="1" dirty="0" err="1"/>
              <a:t>dexamethasone</a:t>
            </a:r>
            <a:r>
              <a:rPr lang="es-ES" sz="600" b="1" dirty="0"/>
              <a:t> treatment.</a:t>
            </a:r>
            <a:br>
              <a:rPr lang="es-ES" sz="600" dirty="0"/>
            </a:br>
            <a:r>
              <a:rPr lang="es-ES" sz="600" i="1" dirty="0"/>
              <a:t>Eef2</a:t>
            </a:r>
            <a:r>
              <a:rPr lang="es-ES" sz="600" dirty="0"/>
              <a:t>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transfected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control </a:t>
            </a:r>
            <a:r>
              <a:rPr lang="es-ES" sz="600" dirty="0" err="1"/>
              <a:t>siRNA</a:t>
            </a:r>
            <a:r>
              <a:rPr lang="es-ES" sz="600" dirty="0"/>
              <a:t> (</a:t>
            </a:r>
            <a:r>
              <a:rPr lang="es-ES" sz="600" dirty="0" err="1"/>
              <a:t>siControl</a:t>
            </a:r>
            <a:r>
              <a:rPr lang="es-ES" sz="600" dirty="0"/>
              <a:t>) </a:t>
            </a:r>
            <a:r>
              <a:rPr lang="es-ES" sz="600" dirty="0" err="1"/>
              <a:t>or</a:t>
            </a:r>
            <a:r>
              <a:rPr lang="es-ES" sz="600" dirty="0"/>
              <a:t> NR3C1-targeting </a:t>
            </a:r>
            <a:r>
              <a:rPr lang="es-ES" sz="600" dirty="0" err="1"/>
              <a:t>siRNA</a:t>
            </a:r>
            <a:r>
              <a:rPr lang="es-ES" sz="600" dirty="0"/>
              <a:t> (siNR3C1) and </a:t>
            </a:r>
            <a:r>
              <a:rPr lang="es-ES" sz="600" dirty="0" err="1"/>
              <a:t>subsequently</a:t>
            </a:r>
            <a:r>
              <a:rPr lang="es-ES" sz="600" dirty="0"/>
              <a:t> </a:t>
            </a:r>
            <a:r>
              <a:rPr lang="es-ES" sz="600" dirty="0" err="1"/>
              <a:t>treated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DMSO </a:t>
            </a:r>
            <a:r>
              <a:rPr lang="es-ES" sz="600" dirty="0" err="1"/>
              <a:t>or</a:t>
            </a:r>
            <a:r>
              <a:rPr lang="es-ES" sz="600" dirty="0"/>
              <a:t> </a:t>
            </a:r>
            <a:r>
              <a:rPr lang="es-ES" sz="600" dirty="0" err="1"/>
              <a:t>dexamethasone</a:t>
            </a:r>
            <a:r>
              <a:rPr lang="es-ES" sz="600" dirty="0"/>
              <a:t> (DEX; 100 </a:t>
            </a:r>
            <a:r>
              <a:rPr lang="es-ES" sz="600" dirty="0" err="1"/>
              <a:t>nM</a:t>
            </a:r>
            <a:r>
              <a:rPr lang="es-ES" sz="600" dirty="0"/>
              <a:t>) </a:t>
            </a:r>
            <a:r>
              <a:rPr lang="es-ES" sz="600" dirty="0" err="1"/>
              <a:t>for</a:t>
            </a:r>
            <a:r>
              <a:rPr lang="es-ES" sz="600" dirty="0"/>
              <a:t> 24 h.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</a:t>
            </a:r>
            <a:r>
              <a:rPr lang="es-ES" sz="600" dirty="0" err="1"/>
              <a:t>from</a:t>
            </a:r>
            <a:r>
              <a:rPr lang="es-ES" sz="600" dirty="0"/>
              <a:t> </a:t>
            </a:r>
            <a:r>
              <a:rPr lang="es-ES" sz="600" dirty="0" err="1"/>
              <a:t>three</a:t>
            </a:r>
            <a:r>
              <a:rPr lang="es-ES" sz="600" dirty="0"/>
              <a:t>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experiments</a:t>
            </a:r>
            <a:r>
              <a:rPr lang="es-ES" sz="600" dirty="0"/>
              <a:t>. </a:t>
            </a:r>
            <a:r>
              <a:rPr lang="es-ES" sz="600" dirty="0" err="1"/>
              <a:t>Differences</a:t>
            </a:r>
            <a:r>
              <a:rPr lang="es-ES" sz="600" dirty="0"/>
              <a:t> </a:t>
            </a:r>
            <a:r>
              <a:rPr lang="es-ES" sz="600" dirty="0" err="1"/>
              <a:t>among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four</a:t>
            </a:r>
            <a:r>
              <a:rPr lang="es-ES" sz="600" dirty="0"/>
              <a:t> experimental </a:t>
            </a:r>
            <a:r>
              <a:rPr lang="es-ES" sz="600" dirty="0" err="1"/>
              <a:t>conditions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assessed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experimental </a:t>
            </a:r>
            <a:r>
              <a:rPr lang="es-ES" sz="600" dirty="0" err="1"/>
              <a:t>condition</a:t>
            </a:r>
            <a:r>
              <a:rPr lang="es-ES" sz="600" dirty="0"/>
              <a:t> and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 as a </a:t>
            </a:r>
            <a:r>
              <a:rPr lang="es-ES" sz="600" dirty="0" err="1"/>
              <a:t>blocking</a:t>
            </a:r>
            <a:r>
              <a:rPr lang="es-ES" sz="600" dirty="0"/>
              <a:t> factor,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type</a:t>
            </a:r>
            <a:r>
              <a:rPr lang="es-ES" sz="600" dirty="0"/>
              <a:t> II ANOVA. No </a:t>
            </a:r>
            <a:r>
              <a:rPr lang="es-ES" sz="600" dirty="0" err="1"/>
              <a:t>significant</a:t>
            </a:r>
            <a:r>
              <a:rPr lang="es-ES" sz="600" dirty="0"/>
              <a:t> </a:t>
            </a:r>
            <a:r>
              <a:rPr lang="es-ES" sz="600" dirty="0" err="1"/>
              <a:t>overall</a:t>
            </a:r>
            <a:r>
              <a:rPr lang="es-ES" sz="600" dirty="0"/>
              <a:t> </a:t>
            </a:r>
            <a:r>
              <a:rPr lang="es-ES" sz="600" dirty="0" err="1"/>
              <a:t>differences</a:t>
            </a:r>
            <a:r>
              <a:rPr lang="es-ES" sz="600" dirty="0"/>
              <a:t> in </a:t>
            </a:r>
            <a:r>
              <a:rPr lang="es-ES" sz="600" i="1" dirty="0"/>
              <a:t>Eef2</a:t>
            </a:r>
            <a:r>
              <a:rPr lang="es-ES" sz="600" dirty="0"/>
              <a:t>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detected</a:t>
            </a:r>
            <a:r>
              <a:rPr lang="es-ES" sz="600" dirty="0"/>
              <a:t> </a:t>
            </a:r>
            <a:r>
              <a:rPr lang="es-ES" sz="600" dirty="0" err="1"/>
              <a:t>among</a:t>
            </a:r>
            <a:r>
              <a:rPr lang="es-ES" sz="600" dirty="0"/>
              <a:t> </a:t>
            </a:r>
            <a:r>
              <a:rPr lang="es-ES" sz="600" dirty="0" err="1"/>
              <a:t>conditions</a:t>
            </a:r>
            <a:r>
              <a:rPr lang="es-ES" sz="600" dirty="0"/>
              <a:t> (p = 0.079), </a:t>
            </a:r>
            <a:r>
              <a:rPr lang="es-ES" sz="600" dirty="0" err="1"/>
              <a:t>supporting</a:t>
            </a:r>
            <a:r>
              <a:rPr lang="es-ES" sz="600" dirty="0"/>
              <a:t> </a:t>
            </a:r>
            <a:r>
              <a:rPr lang="es-ES" sz="600" dirty="0" err="1"/>
              <a:t>its</a:t>
            </a:r>
            <a:r>
              <a:rPr lang="es-ES" sz="600" dirty="0"/>
              <a:t> use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reference</a:t>
            </a:r>
            <a:r>
              <a:rPr lang="es-ES" sz="600" dirty="0"/>
              <a:t> gene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subsequent</a:t>
            </a:r>
            <a:r>
              <a:rPr lang="es-ES" sz="600" dirty="0"/>
              <a:t> RT-</a:t>
            </a:r>
            <a:r>
              <a:rPr lang="es-ES" sz="600" dirty="0" err="1"/>
              <a:t>qPCR</a:t>
            </a:r>
            <a:r>
              <a:rPr lang="es-ES" sz="600" dirty="0"/>
              <a:t> </a:t>
            </a:r>
            <a:r>
              <a:rPr lang="es-ES" sz="600" dirty="0" err="1"/>
              <a:t>normalization</a:t>
            </a:r>
            <a:r>
              <a:rPr lang="es-ES" sz="600" dirty="0"/>
              <a:t>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2511811-8D40-1D32-5DCE-A4A81D2F4E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155" y="5218721"/>
            <a:ext cx="2438405" cy="220828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A1303B5-5EBA-ADC4-9633-61D739272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7997" y="5247677"/>
            <a:ext cx="2415545" cy="2179324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ED18262B-80DA-CC6D-5B3A-16F96E896190}"/>
              </a:ext>
            </a:extLst>
          </p:cNvPr>
          <p:cNvSpPr txBox="1"/>
          <p:nvPr/>
        </p:nvSpPr>
        <p:spPr>
          <a:xfrm>
            <a:off x="297908" y="7366111"/>
            <a:ext cx="63743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600" b="1" dirty="0"/>
              <a:t>Figure X. Gene </a:t>
            </a:r>
            <a:r>
              <a:rPr lang="es-ES" sz="600" b="1" dirty="0" err="1"/>
              <a:t>expression</a:t>
            </a:r>
            <a:r>
              <a:rPr lang="es-ES" sz="600" b="1" dirty="0"/>
              <a:t> </a:t>
            </a:r>
            <a:r>
              <a:rPr lang="es-ES" sz="600" b="1" dirty="0" err="1"/>
              <a:t>following</a:t>
            </a:r>
            <a:r>
              <a:rPr lang="es-ES" sz="600" b="1" dirty="0"/>
              <a:t> NR3C1-targeting </a:t>
            </a:r>
            <a:r>
              <a:rPr lang="es-ES" sz="600" b="1" dirty="0" err="1"/>
              <a:t>siRNA</a:t>
            </a:r>
            <a:r>
              <a:rPr lang="es-ES" sz="600" b="1" dirty="0"/>
              <a:t> </a:t>
            </a:r>
            <a:r>
              <a:rPr lang="es-ES" sz="600" b="1" dirty="0" err="1"/>
              <a:t>transfection</a:t>
            </a:r>
            <a:r>
              <a:rPr lang="es-ES" sz="600" b="1" dirty="0"/>
              <a:t> and </a:t>
            </a:r>
            <a:r>
              <a:rPr lang="es-ES" sz="600" b="1" dirty="0" err="1"/>
              <a:t>dexamethasone</a:t>
            </a:r>
            <a:r>
              <a:rPr lang="es-ES" sz="600" b="1" dirty="0"/>
              <a:t> treatment in AtT-20 </a:t>
            </a:r>
            <a:r>
              <a:rPr lang="es-ES" sz="600" b="1" dirty="0" err="1"/>
              <a:t>cells</a:t>
            </a:r>
            <a:r>
              <a:rPr lang="es-ES" sz="600" b="1" dirty="0"/>
              <a:t>.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transfected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non-targeting control </a:t>
            </a:r>
            <a:r>
              <a:rPr lang="es-ES" sz="600" dirty="0" err="1"/>
              <a:t>siRNA</a:t>
            </a:r>
            <a:r>
              <a:rPr lang="es-ES" sz="600" dirty="0"/>
              <a:t> (</a:t>
            </a:r>
            <a:r>
              <a:rPr lang="es-ES" sz="600" dirty="0" err="1"/>
              <a:t>siControl</a:t>
            </a:r>
            <a:r>
              <a:rPr lang="es-ES" sz="600" dirty="0"/>
              <a:t>) </a:t>
            </a:r>
            <a:r>
              <a:rPr lang="es-ES" sz="600" dirty="0" err="1"/>
              <a:t>or</a:t>
            </a:r>
            <a:r>
              <a:rPr lang="es-ES" sz="600" dirty="0"/>
              <a:t> NR3C1-targeting </a:t>
            </a:r>
            <a:r>
              <a:rPr lang="es-ES" sz="600" dirty="0" err="1"/>
              <a:t>siRNA</a:t>
            </a:r>
            <a:r>
              <a:rPr lang="es-ES" sz="600" dirty="0"/>
              <a:t> (siNR3C1) and </a:t>
            </a:r>
            <a:r>
              <a:rPr lang="es-ES" sz="600" dirty="0" err="1"/>
              <a:t>subsequently</a:t>
            </a:r>
            <a:r>
              <a:rPr lang="es-ES" sz="600" dirty="0"/>
              <a:t> </a:t>
            </a:r>
            <a:r>
              <a:rPr lang="es-ES" sz="600" dirty="0" err="1"/>
              <a:t>treated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</a:t>
            </a:r>
            <a:r>
              <a:rPr lang="es-ES" sz="600" dirty="0" err="1"/>
              <a:t>dexamethasone</a:t>
            </a:r>
            <a:r>
              <a:rPr lang="es-ES" sz="600" dirty="0"/>
              <a:t> (DEX; 100 </a:t>
            </a:r>
            <a:r>
              <a:rPr lang="es-ES" sz="600" dirty="0" err="1"/>
              <a:t>nM</a:t>
            </a:r>
            <a:r>
              <a:rPr lang="es-ES" sz="600" dirty="0"/>
              <a:t>) </a:t>
            </a:r>
            <a:r>
              <a:rPr lang="es-ES" sz="600" dirty="0" err="1"/>
              <a:t>or</a:t>
            </a:r>
            <a:r>
              <a:rPr lang="es-ES" sz="600" dirty="0"/>
              <a:t> vehicle (0.1% DMSO) </a:t>
            </a:r>
            <a:r>
              <a:rPr lang="es-ES" sz="600" dirty="0" err="1"/>
              <a:t>for</a:t>
            </a:r>
            <a:r>
              <a:rPr lang="es-ES" sz="600" dirty="0"/>
              <a:t> 24 h. Relative mRNA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i="1" dirty="0"/>
              <a:t>Crhr1</a:t>
            </a:r>
            <a:r>
              <a:rPr lang="es-ES" sz="600" dirty="0"/>
              <a:t>, </a:t>
            </a:r>
            <a:r>
              <a:rPr lang="es-ES" sz="600" i="1" dirty="0"/>
              <a:t>Fkbp5</a:t>
            </a:r>
            <a:r>
              <a:rPr lang="es-ES" sz="600" dirty="0"/>
              <a:t>, </a:t>
            </a:r>
            <a:r>
              <a:rPr lang="es-ES" sz="600" i="1" dirty="0"/>
              <a:t>Nr3c1</a:t>
            </a:r>
            <a:r>
              <a:rPr lang="es-ES" sz="600" dirty="0"/>
              <a:t>, </a:t>
            </a:r>
            <a:r>
              <a:rPr lang="es-ES" sz="600" i="1" dirty="0"/>
              <a:t>Pcsk1</a:t>
            </a:r>
            <a:r>
              <a:rPr lang="es-ES" sz="600" dirty="0"/>
              <a:t>, </a:t>
            </a:r>
            <a:r>
              <a:rPr lang="es-ES" sz="600" i="1" dirty="0" err="1"/>
              <a:t>Pomc</a:t>
            </a:r>
            <a:r>
              <a:rPr lang="es-ES" sz="600" dirty="0"/>
              <a:t>, and </a:t>
            </a:r>
            <a:r>
              <a:rPr lang="es-ES" sz="600" i="1" dirty="0"/>
              <a:t>Tbx19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measured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RT-</a:t>
            </a:r>
            <a:r>
              <a:rPr lang="es-ES" sz="600" dirty="0" err="1"/>
              <a:t>qPCR</a:t>
            </a:r>
            <a:r>
              <a:rPr lang="es-ES" sz="600" dirty="0"/>
              <a:t>, </a:t>
            </a:r>
            <a:r>
              <a:rPr lang="es-ES" sz="600" dirty="0" err="1"/>
              <a:t>normalized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, and </a:t>
            </a:r>
            <a:r>
              <a:rPr lang="es-ES" sz="600" dirty="0" err="1"/>
              <a:t>calculated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2^−</a:t>
            </a:r>
            <a:r>
              <a:rPr lang="es-ES" sz="600" dirty="0" err="1"/>
              <a:t>ΔΔCt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, </a:t>
            </a:r>
            <a:r>
              <a:rPr lang="es-ES" sz="600" dirty="0" err="1"/>
              <a:t>with</a:t>
            </a:r>
            <a:r>
              <a:rPr lang="es-ES" sz="600" dirty="0"/>
              <a:t> </a:t>
            </a:r>
            <a:r>
              <a:rPr lang="es-ES" sz="600" dirty="0" err="1"/>
              <a:t>siControl</a:t>
            </a:r>
            <a:r>
              <a:rPr lang="es-ES" sz="600" dirty="0"/>
              <a:t> + DMSO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calibrator</a:t>
            </a:r>
            <a:r>
              <a:rPr lang="es-ES" sz="600" dirty="0"/>
              <a:t>. Bars </a:t>
            </a:r>
            <a:r>
              <a:rPr lang="es-ES" sz="600" dirty="0" err="1"/>
              <a:t>represent</a:t>
            </a:r>
            <a:r>
              <a:rPr lang="es-ES" sz="600" dirty="0"/>
              <a:t> mean ± SEM </a:t>
            </a:r>
            <a:r>
              <a:rPr lang="es-ES" sz="600" dirty="0" err="1"/>
              <a:t>from</a:t>
            </a:r>
            <a:r>
              <a:rPr lang="es-ES" sz="600" dirty="0"/>
              <a:t> </a:t>
            </a:r>
            <a:r>
              <a:rPr lang="es-ES" sz="600" dirty="0" err="1"/>
              <a:t>three</a:t>
            </a:r>
            <a:r>
              <a:rPr lang="es-ES" sz="600" dirty="0"/>
              <a:t>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experiments</a:t>
            </a:r>
            <a:r>
              <a:rPr lang="es-ES" sz="600" dirty="0"/>
              <a:t> (n = 3);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dashed</a:t>
            </a:r>
            <a:r>
              <a:rPr lang="es-ES" sz="600" dirty="0"/>
              <a:t> line </a:t>
            </a:r>
            <a:r>
              <a:rPr lang="es-ES" sz="600" dirty="0" err="1"/>
              <a:t>indicates</a:t>
            </a:r>
            <a:r>
              <a:rPr lang="es-ES" sz="600" dirty="0"/>
              <a:t> a </a:t>
            </a:r>
            <a:r>
              <a:rPr lang="es-ES" sz="600" dirty="0" err="1"/>
              <a:t>fold</a:t>
            </a:r>
            <a:r>
              <a:rPr lang="es-ES" sz="600" dirty="0"/>
              <a:t> </a:t>
            </a:r>
            <a:r>
              <a:rPr lang="es-ES" sz="600" dirty="0" err="1"/>
              <a:t>change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1.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on</a:t>
            </a:r>
            <a:r>
              <a:rPr lang="es-ES" sz="600" dirty="0"/>
              <a:t> </a:t>
            </a:r>
            <a:r>
              <a:rPr lang="es-ES" sz="600" dirty="0" err="1"/>
              <a:t>ΔCt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factorial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</a:t>
            </a:r>
            <a:r>
              <a:rPr lang="es-ES" sz="600" dirty="0" err="1"/>
              <a:t>siRNA</a:t>
            </a:r>
            <a:r>
              <a:rPr lang="es-ES" sz="600" dirty="0"/>
              <a:t>, DEX, </a:t>
            </a:r>
            <a:r>
              <a:rPr lang="es-ES" sz="600" dirty="0" err="1"/>
              <a:t>their</a:t>
            </a:r>
            <a:r>
              <a:rPr lang="es-ES" sz="600" dirty="0"/>
              <a:t> </a:t>
            </a:r>
            <a:r>
              <a:rPr lang="es-ES" sz="600" dirty="0" err="1"/>
              <a:t>interaction</a:t>
            </a:r>
            <a:r>
              <a:rPr lang="es-ES" sz="600" dirty="0"/>
              <a:t>, and experimental </a:t>
            </a:r>
            <a:r>
              <a:rPr lang="es-ES" sz="600" dirty="0" err="1"/>
              <a:t>batch</a:t>
            </a:r>
            <a:r>
              <a:rPr lang="es-ES" sz="600" dirty="0"/>
              <a:t> as a </a:t>
            </a:r>
            <a:r>
              <a:rPr lang="es-ES" sz="600" dirty="0" err="1"/>
              <a:t>blocking</a:t>
            </a:r>
            <a:r>
              <a:rPr lang="es-ES" sz="600" dirty="0"/>
              <a:t> factor. </a:t>
            </a:r>
            <a:r>
              <a:rPr lang="es-ES" sz="600" dirty="0" err="1"/>
              <a:t>Four</a:t>
            </a:r>
            <a:r>
              <a:rPr lang="es-ES" sz="600" dirty="0"/>
              <a:t> </a:t>
            </a:r>
            <a:r>
              <a:rPr lang="es-ES" sz="600" dirty="0" err="1"/>
              <a:t>planned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gene: DEX versus vehicle </a:t>
            </a:r>
            <a:r>
              <a:rPr lang="es-ES" sz="600" dirty="0" err="1"/>
              <a:t>within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</a:t>
            </a:r>
            <a:r>
              <a:rPr lang="es-ES" sz="600" dirty="0" err="1"/>
              <a:t>siRNA</a:t>
            </a:r>
            <a:r>
              <a:rPr lang="es-ES" sz="600" dirty="0"/>
              <a:t> </a:t>
            </a:r>
            <a:r>
              <a:rPr lang="es-ES" sz="600" dirty="0" err="1"/>
              <a:t>group</a:t>
            </a:r>
            <a:r>
              <a:rPr lang="es-ES" sz="600" dirty="0"/>
              <a:t> and siNR3C1 versus </a:t>
            </a:r>
            <a:r>
              <a:rPr lang="es-ES" sz="600" dirty="0" err="1"/>
              <a:t>siControl</a:t>
            </a:r>
            <a:r>
              <a:rPr lang="es-ES" sz="600" dirty="0"/>
              <a:t> </a:t>
            </a:r>
            <a:r>
              <a:rPr lang="es-ES" sz="600" dirty="0" err="1"/>
              <a:t>within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treatment. P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adjusted</a:t>
            </a:r>
            <a:r>
              <a:rPr lang="es-ES" sz="600" dirty="0"/>
              <a:t> </a:t>
            </a:r>
            <a:r>
              <a:rPr lang="es-ES" sz="600" dirty="0" err="1"/>
              <a:t>jointly</a:t>
            </a:r>
            <a:r>
              <a:rPr lang="es-ES" sz="600" dirty="0"/>
              <a:t> </a:t>
            </a:r>
            <a:r>
              <a:rPr lang="es-ES" sz="600" dirty="0" err="1"/>
              <a:t>across</a:t>
            </a:r>
            <a:r>
              <a:rPr lang="es-ES" sz="600" dirty="0"/>
              <a:t> </a:t>
            </a:r>
            <a:r>
              <a:rPr lang="es-ES" sz="600" dirty="0" err="1"/>
              <a:t>these</a:t>
            </a:r>
            <a:r>
              <a:rPr lang="es-ES" sz="600" dirty="0"/>
              <a:t> </a:t>
            </a:r>
            <a:r>
              <a:rPr lang="es-ES" sz="600" dirty="0" err="1"/>
              <a:t>four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Holm’s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gene. Brackets </a:t>
            </a:r>
            <a:r>
              <a:rPr lang="es-ES" sz="600" dirty="0" err="1"/>
              <a:t>indicate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tested</a:t>
            </a:r>
            <a:r>
              <a:rPr lang="es-ES" sz="600" dirty="0"/>
              <a:t>: </a:t>
            </a:r>
            <a:r>
              <a:rPr lang="es-ES" sz="600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; *P &lt; 0.05; **P &lt; 0.01; ***P &lt; 0.001; ****P &lt; 0.0001.</a:t>
            </a:r>
          </a:p>
        </p:txBody>
      </p:sp>
    </p:spTree>
    <p:extLst>
      <p:ext uri="{BB962C8B-B14F-4D97-AF65-F5344CB8AC3E}">
        <p14:creationId xmlns:p14="http://schemas.microsoft.com/office/powerpoint/2010/main" val="393987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B90B2-C0DE-3142-3BB7-B2E6AF5E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71C8C0B4-BA67-50EE-5E76-9960574B7FD7}"/>
              </a:ext>
            </a:extLst>
          </p:cNvPr>
          <p:cNvSpPr txBox="1"/>
          <p:nvPr/>
        </p:nvSpPr>
        <p:spPr>
          <a:xfrm>
            <a:off x="6401246" y="268544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/>
              <a:t>18-08-2026</a:t>
            </a:r>
            <a:endParaRPr lang="es-ES" sz="120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119FAC8-9874-15D6-E96F-9FCFF85B6E51}"/>
              </a:ext>
            </a:extLst>
          </p:cNvPr>
          <p:cNvSpPr/>
          <p:nvPr/>
        </p:nvSpPr>
        <p:spPr>
          <a:xfrm>
            <a:off x="245108" y="641886"/>
            <a:ext cx="6480000" cy="959329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FD02DE8-E3E4-CDC1-1E74-ECA2EA15A747}"/>
              </a:ext>
            </a:extLst>
          </p:cNvPr>
          <p:cNvSpPr txBox="1"/>
          <p:nvPr/>
        </p:nvSpPr>
        <p:spPr>
          <a:xfrm>
            <a:off x="5633541" y="402674"/>
            <a:ext cx="184731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A5A9F0-8098-A76E-49D4-AA6DB596C30E}"/>
              </a:ext>
            </a:extLst>
          </p:cNvPr>
          <p:cNvSpPr txBox="1"/>
          <p:nvPr/>
        </p:nvSpPr>
        <p:spPr>
          <a:xfrm>
            <a:off x="207008" y="125337"/>
            <a:ext cx="64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b="1" dirty="0">
                <a:latin typeface="+mj-lt"/>
                <a:cs typeface="Times"/>
              </a:rPr>
              <a:t>Exp.3 Silenciamiento PCSK1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91227F-1F0A-3F77-B6BD-4782F0CC1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51" y="8031679"/>
            <a:ext cx="2278385" cy="218237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E2180D0-1877-9FD2-0E26-B98C3FAA24A7}"/>
              </a:ext>
            </a:extLst>
          </p:cNvPr>
          <p:cNvSpPr txBox="1"/>
          <p:nvPr/>
        </p:nvSpPr>
        <p:spPr>
          <a:xfrm>
            <a:off x="2581436" y="9382716"/>
            <a:ext cx="3650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</a:t>
            </a:r>
            <a:r>
              <a:rPr lang="es-ES" sz="600" b="1" dirty="0" err="1"/>
              <a:t>Stability</a:t>
            </a:r>
            <a:r>
              <a:rPr lang="es-ES" sz="600" b="1" dirty="0"/>
              <a:t> </a:t>
            </a:r>
            <a:r>
              <a:rPr lang="es-ES" sz="600" b="1" dirty="0" err="1"/>
              <a:t>of</a:t>
            </a:r>
            <a:r>
              <a:rPr lang="es-ES" sz="600" b="1" dirty="0"/>
              <a:t> </a:t>
            </a:r>
            <a:r>
              <a:rPr lang="es-ES" sz="600" b="1" i="1" dirty="0"/>
              <a:t>Eef2</a:t>
            </a:r>
            <a:r>
              <a:rPr lang="es-ES" sz="600" b="1" dirty="0"/>
              <a:t> </a:t>
            </a:r>
            <a:r>
              <a:rPr lang="es-ES" sz="600" b="1" dirty="0" err="1"/>
              <a:t>expression</a:t>
            </a:r>
            <a:r>
              <a:rPr lang="es-ES" sz="600" b="1" dirty="0"/>
              <a:t> in AtT-20 </a:t>
            </a:r>
            <a:r>
              <a:rPr lang="es-ES" sz="600" b="1" dirty="0" err="1"/>
              <a:t>cells</a:t>
            </a:r>
            <a:r>
              <a:rPr lang="es-ES" sz="600" b="1" dirty="0"/>
              <a:t> </a:t>
            </a:r>
            <a:r>
              <a:rPr lang="es-ES" sz="600" b="1" dirty="0" err="1"/>
              <a:t>following</a:t>
            </a:r>
            <a:r>
              <a:rPr lang="es-ES" sz="600" b="1" dirty="0"/>
              <a:t> PCSK1 </a:t>
            </a:r>
            <a:r>
              <a:rPr lang="es-ES" sz="600" b="1" dirty="0" err="1"/>
              <a:t>silencing</a:t>
            </a:r>
            <a:r>
              <a:rPr lang="es-ES" sz="600" b="1" dirty="0"/>
              <a:t> and CRH treatment.</a:t>
            </a:r>
            <a:br>
              <a:rPr lang="es-ES" sz="600" dirty="0"/>
            </a:br>
            <a:r>
              <a:rPr lang="es-ES" sz="600" i="1" dirty="0"/>
              <a:t>Eef2</a:t>
            </a:r>
            <a:r>
              <a:rPr lang="es-ES" sz="600" dirty="0"/>
              <a:t>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in AtT-20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transfected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control </a:t>
            </a:r>
            <a:r>
              <a:rPr lang="es-ES" sz="600" dirty="0" err="1"/>
              <a:t>siRNA</a:t>
            </a:r>
            <a:r>
              <a:rPr lang="es-ES" sz="600" dirty="0"/>
              <a:t> (</a:t>
            </a:r>
            <a:r>
              <a:rPr lang="es-ES" sz="600" dirty="0" err="1"/>
              <a:t>siControl</a:t>
            </a:r>
            <a:r>
              <a:rPr lang="es-ES" sz="600" dirty="0"/>
              <a:t>) </a:t>
            </a:r>
            <a:r>
              <a:rPr lang="es-ES" sz="600" dirty="0" err="1"/>
              <a:t>or</a:t>
            </a:r>
            <a:r>
              <a:rPr lang="es-ES" sz="600" dirty="0"/>
              <a:t> PCSK1-targeting </a:t>
            </a:r>
            <a:r>
              <a:rPr lang="es-ES" sz="600" dirty="0" err="1"/>
              <a:t>siRNA</a:t>
            </a:r>
            <a:r>
              <a:rPr lang="es-ES" sz="600" dirty="0"/>
              <a:t> (siPCSK1) and </a:t>
            </a:r>
            <a:r>
              <a:rPr lang="es-ES" sz="600" dirty="0" err="1"/>
              <a:t>subsequently</a:t>
            </a:r>
            <a:r>
              <a:rPr lang="es-ES" sz="600" dirty="0"/>
              <a:t> </a:t>
            </a:r>
            <a:r>
              <a:rPr lang="es-ES" sz="600" dirty="0" err="1"/>
              <a:t>cultured</a:t>
            </a:r>
            <a:r>
              <a:rPr lang="es-ES" sz="600" dirty="0"/>
              <a:t> in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absence</a:t>
            </a:r>
            <a:r>
              <a:rPr lang="es-ES" sz="600" dirty="0"/>
              <a:t> </a:t>
            </a:r>
            <a:r>
              <a:rPr lang="es-ES" sz="600" dirty="0" err="1"/>
              <a:t>or</a:t>
            </a:r>
            <a:r>
              <a:rPr lang="es-ES" sz="600" dirty="0"/>
              <a:t> </a:t>
            </a:r>
            <a:r>
              <a:rPr lang="es-ES" sz="600" dirty="0" err="1"/>
              <a:t>presence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CRH (10 </a:t>
            </a:r>
            <a:r>
              <a:rPr lang="es-ES" sz="600" dirty="0" err="1"/>
              <a:t>nM</a:t>
            </a:r>
            <a:r>
              <a:rPr lang="es-ES" sz="600" dirty="0"/>
              <a:t>) </a:t>
            </a:r>
            <a:r>
              <a:rPr lang="es-ES" sz="600" dirty="0" err="1"/>
              <a:t>for</a:t>
            </a:r>
            <a:r>
              <a:rPr lang="es-ES" sz="600" dirty="0"/>
              <a:t> 24 h. Data are </a:t>
            </a:r>
            <a:r>
              <a:rPr lang="es-ES" sz="600" dirty="0" err="1"/>
              <a:t>presented</a:t>
            </a:r>
            <a:r>
              <a:rPr lang="es-ES" sz="600" dirty="0"/>
              <a:t> as mean ± SEM </a:t>
            </a:r>
            <a:r>
              <a:rPr lang="es-ES" sz="600" dirty="0" err="1"/>
              <a:t>from</a:t>
            </a:r>
            <a:r>
              <a:rPr lang="es-ES" sz="600" dirty="0"/>
              <a:t> </a:t>
            </a:r>
            <a:r>
              <a:rPr lang="es-ES" sz="600" dirty="0" err="1"/>
              <a:t>three</a:t>
            </a:r>
            <a:r>
              <a:rPr lang="es-ES" sz="600" dirty="0"/>
              <a:t>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experiments</a:t>
            </a:r>
            <a:r>
              <a:rPr lang="es-ES" sz="600" dirty="0"/>
              <a:t>. </a:t>
            </a:r>
            <a:r>
              <a:rPr lang="es-ES" sz="600" dirty="0" err="1"/>
              <a:t>Differences</a:t>
            </a:r>
            <a:r>
              <a:rPr lang="es-ES" sz="600" dirty="0"/>
              <a:t> </a:t>
            </a:r>
            <a:r>
              <a:rPr lang="es-ES" sz="600" dirty="0" err="1"/>
              <a:t>among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four</a:t>
            </a:r>
            <a:r>
              <a:rPr lang="es-ES" sz="600" dirty="0"/>
              <a:t> experimental </a:t>
            </a:r>
            <a:r>
              <a:rPr lang="es-ES" sz="600" dirty="0" err="1"/>
              <a:t>conditions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assessed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experimental </a:t>
            </a:r>
            <a:r>
              <a:rPr lang="es-ES" sz="600" dirty="0" err="1"/>
              <a:t>condition</a:t>
            </a:r>
            <a:r>
              <a:rPr lang="es-ES" sz="600" dirty="0"/>
              <a:t> and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 as a </a:t>
            </a:r>
            <a:r>
              <a:rPr lang="es-ES" sz="600" dirty="0" err="1"/>
              <a:t>blocking</a:t>
            </a:r>
            <a:r>
              <a:rPr lang="es-ES" sz="600" dirty="0"/>
              <a:t> factor, </a:t>
            </a:r>
            <a:r>
              <a:rPr lang="es-ES" sz="600" dirty="0" err="1"/>
              <a:t>followed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</a:t>
            </a:r>
            <a:r>
              <a:rPr lang="es-ES" sz="600" dirty="0" err="1"/>
              <a:t>type</a:t>
            </a:r>
            <a:r>
              <a:rPr lang="es-ES" sz="600" dirty="0"/>
              <a:t> II ANOVA. No </a:t>
            </a:r>
            <a:r>
              <a:rPr lang="es-ES" sz="600" dirty="0" err="1"/>
              <a:t>significant</a:t>
            </a:r>
            <a:r>
              <a:rPr lang="es-ES" sz="600" dirty="0"/>
              <a:t> </a:t>
            </a:r>
            <a:r>
              <a:rPr lang="es-ES" sz="600" dirty="0" err="1"/>
              <a:t>overall</a:t>
            </a:r>
            <a:r>
              <a:rPr lang="es-ES" sz="600" dirty="0"/>
              <a:t> </a:t>
            </a:r>
            <a:r>
              <a:rPr lang="es-ES" sz="600" dirty="0" err="1"/>
              <a:t>differences</a:t>
            </a:r>
            <a:r>
              <a:rPr lang="es-ES" sz="600" dirty="0"/>
              <a:t> in </a:t>
            </a:r>
            <a:r>
              <a:rPr lang="es-ES" sz="600" i="1" dirty="0"/>
              <a:t>Eef2</a:t>
            </a:r>
            <a:r>
              <a:rPr lang="es-ES" sz="600" dirty="0"/>
              <a:t> </a:t>
            </a:r>
            <a:r>
              <a:rPr lang="es-ES" sz="600" dirty="0" err="1"/>
              <a:t>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detected</a:t>
            </a:r>
            <a:r>
              <a:rPr lang="es-ES" sz="600" dirty="0"/>
              <a:t> </a:t>
            </a:r>
            <a:r>
              <a:rPr lang="es-ES" sz="600" dirty="0" err="1"/>
              <a:t>among</a:t>
            </a:r>
            <a:r>
              <a:rPr lang="es-ES" sz="600" dirty="0"/>
              <a:t> </a:t>
            </a:r>
            <a:r>
              <a:rPr lang="es-ES" sz="600" dirty="0" err="1"/>
              <a:t>conditions</a:t>
            </a:r>
            <a:r>
              <a:rPr lang="es-ES" sz="600" dirty="0"/>
              <a:t> (p = 0.112), </a:t>
            </a:r>
            <a:r>
              <a:rPr lang="es-ES" sz="600" dirty="0" err="1"/>
              <a:t>supporting</a:t>
            </a:r>
            <a:r>
              <a:rPr lang="es-ES" sz="600" dirty="0"/>
              <a:t> </a:t>
            </a:r>
            <a:r>
              <a:rPr lang="es-ES" sz="600" dirty="0" err="1"/>
              <a:t>its</a:t>
            </a:r>
            <a:r>
              <a:rPr lang="es-ES" sz="600" dirty="0"/>
              <a:t> use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reference</a:t>
            </a:r>
            <a:r>
              <a:rPr lang="es-ES" sz="600" dirty="0"/>
              <a:t> gene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subsequent</a:t>
            </a:r>
            <a:r>
              <a:rPr lang="es-ES" sz="600" dirty="0"/>
              <a:t> RT-</a:t>
            </a:r>
            <a:r>
              <a:rPr lang="es-ES" sz="600" dirty="0" err="1"/>
              <a:t>qPCR</a:t>
            </a:r>
            <a:r>
              <a:rPr lang="es-ES" sz="600" dirty="0"/>
              <a:t> </a:t>
            </a:r>
            <a:r>
              <a:rPr lang="es-ES" sz="600" dirty="0" err="1"/>
              <a:t>normalization</a:t>
            </a:r>
            <a:r>
              <a:rPr lang="es-ES" sz="600" dirty="0"/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5316474-B268-83DB-F973-8AEFE513F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18" y="662965"/>
            <a:ext cx="2415545" cy="21823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6CECF8E-7503-2359-B619-F71372F6A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18" y="5049409"/>
            <a:ext cx="2415545" cy="218237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CB379B7-C920-25F4-3B27-C0385A6E0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217" y="2856356"/>
            <a:ext cx="2415545" cy="21823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A695C3-3B3D-0864-0357-96CDFF4945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2871" y="2856356"/>
            <a:ext cx="2415545" cy="218237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52CE415-5486-E9A0-6C43-F2E19F926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6763" y="663303"/>
            <a:ext cx="2415545" cy="218237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F36DAC5-6A97-F30F-081D-8EB5C00DC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6763" y="4996272"/>
            <a:ext cx="2415545" cy="2182372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D3028A26-7CF7-2A60-9A21-EEFF730FD67F}"/>
              </a:ext>
            </a:extLst>
          </p:cNvPr>
          <p:cNvSpPr txBox="1"/>
          <p:nvPr/>
        </p:nvSpPr>
        <p:spPr>
          <a:xfrm>
            <a:off x="282213" y="7308564"/>
            <a:ext cx="640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600" b="1" dirty="0"/>
              <a:t>Figure X. Gene </a:t>
            </a:r>
            <a:r>
              <a:rPr lang="es-ES" sz="600" b="1" dirty="0" err="1"/>
              <a:t>expression</a:t>
            </a:r>
            <a:r>
              <a:rPr lang="es-ES" sz="600" b="1" dirty="0"/>
              <a:t> </a:t>
            </a:r>
            <a:r>
              <a:rPr lang="es-ES" sz="600" b="1" dirty="0" err="1"/>
              <a:t>following</a:t>
            </a:r>
            <a:r>
              <a:rPr lang="es-ES" sz="600" b="1" dirty="0"/>
              <a:t> PCSK1-targeting </a:t>
            </a:r>
            <a:r>
              <a:rPr lang="es-ES" sz="600" b="1" dirty="0" err="1"/>
              <a:t>siRNA</a:t>
            </a:r>
            <a:r>
              <a:rPr lang="es-ES" sz="600" b="1" dirty="0"/>
              <a:t> </a:t>
            </a:r>
            <a:r>
              <a:rPr lang="es-ES" sz="600" b="1" dirty="0" err="1"/>
              <a:t>transfection</a:t>
            </a:r>
            <a:r>
              <a:rPr lang="es-ES" sz="600" b="1" dirty="0"/>
              <a:t> and CRH treatment in AtT-20 </a:t>
            </a:r>
            <a:r>
              <a:rPr lang="es-ES" sz="600" b="1" dirty="0" err="1"/>
              <a:t>cells</a:t>
            </a:r>
            <a:r>
              <a:rPr lang="es-ES" sz="600" b="1" dirty="0"/>
              <a:t>.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transfected</a:t>
            </a:r>
            <a:r>
              <a:rPr lang="es-ES" sz="600" dirty="0"/>
              <a:t> </a:t>
            </a:r>
            <a:r>
              <a:rPr lang="es-ES" sz="600" dirty="0" err="1"/>
              <a:t>with</a:t>
            </a:r>
            <a:r>
              <a:rPr lang="es-ES" sz="600" dirty="0"/>
              <a:t> non-targeting control </a:t>
            </a:r>
            <a:r>
              <a:rPr lang="es-ES" sz="600" dirty="0" err="1"/>
              <a:t>siRNA</a:t>
            </a:r>
            <a:r>
              <a:rPr lang="es-ES" sz="600" dirty="0"/>
              <a:t> (</a:t>
            </a:r>
            <a:r>
              <a:rPr lang="es-ES" sz="600" dirty="0" err="1"/>
              <a:t>siControl</a:t>
            </a:r>
            <a:r>
              <a:rPr lang="es-ES" sz="600" dirty="0"/>
              <a:t>) </a:t>
            </a:r>
            <a:r>
              <a:rPr lang="es-ES" sz="600" dirty="0" err="1"/>
              <a:t>or</a:t>
            </a:r>
            <a:r>
              <a:rPr lang="es-ES" sz="600" dirty="0"/>
              <a:t> PCSK1-targeting </a:t>
            </a:r>
            <a:r>
              <a:rPr lang="es-ES" sz="600" dirty="0" err="1"/>
              <a:t>siRNA</a:t>
            </a:r>
            <a:r>
              <a:rPr lang="es-ES" sz="600" dirty="0"/>
              <a:t> (siPCSK1) and </a:t>
            </a:r>
            <a:r>
              <a:rPr lang="es-ES" sz="600" dirty="0" err="1"/>
              <a:t>subsequently</a:t>
            </a:r>
            <a:r>
              <a:rPr lang="es-ES" sz="600" dirty="0"/>
              <a:t> </a:t>
            </a:r>
            <a:r>
              <a:rPr lang="es-ES" sz="600" dirty="0" err="1"/>
              <a:t>cultured</a:t>
            </a:r>
            <a:r>
              <a:rPr lang="es-ES" sz="600" dirty="0"/>
              <a:t> in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absence</a:t>
            </a:r>
            <a:r>
              <a:rPr lang="es-ES" sz="600" dirty="0"/>
              <a:t> </a:t>
            </a:r>
            <a:r>
              <a:rPr lang="es-ES" sz="600" dirty="0" err="1"/>
              <a:t>or</a:t>
            </a:r>
            <a:r>
              <a:rPr lang="es-ES" sz="600" dirty="0"/>
              <a:t> </a:t>
            </a:r>
            <a:r>
              <a:rPr lang="es-ES" sz="600" dirty="0" err="1"/>
              <a:t>presence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CRH (10 </a:t>
            </a:r>
            <a:r>
              <a:rPr lang="es-ES" sz="600" dirty="0" err="1"/>
              <a:t>nM</a:t>
            </a:r>
            <a:r>
              <a:rPr lang="es-ES" sz="600" dirty="0"/>
              <a:t>) </a:t>
            </a:r>
            <a:r>
              <a:rPr lang="es-ES" sz="600" dirty="0" err="1"/>
              <a:t>for</a:t>
            </a:r>
            <a:r>
              <a:rPr lang="es-ES" sz="600" dirty="0"/>
              <a:t> 24 h. Relative mRNA </a:t>
            </a:r>
            <a:r>
              <a:rPr lang="es-ES" sz="600" dirty="0" err="1"/>
              <a:t>expression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</a:t>
            </a:r>
            <a:r>
              <a:rPr lang="es-ES" sz="600" i="1" dirty="0"/>
              <a:t>Crhr1</a:t>
            </a:r>
            <a:r>
              <a:rPr lang="es-ES" sz="600" dirty="0"/>
              <a:t>, </a:t>
            </a:r>
            <a:r>
              <a:rPr lang="es-ES" sz="600" i="1" dirty="0"/>
              <a:t>Fkbp5</a:t>
            </a:r>
            <a:r>
              <a:rPr lang="es-ES" sz="600" dirty="0"/>
              <a:t>, </a:t>
            </a:r>
            <a:r>
              <a:rPr lang="es-ES" sz="600" i="1" dirty="0"/>
              <a:t>Nr3c1</a:t>
            </a:r>
            <a:r>
              <a:rPr lang="es-ES" sz="600" dirty="0"/>
              <a:t>, </a:t>
            </a:r>
            <a:r>
              <a:rPr lang="es-ES" sz="600" i="1" dirty="0"/>
              <a:t>Pcsk1</a:t>
            </a:r>
            <a:r>
              <a:rPr lang="es-ES" sz="600" dirty="0"/>
              <a:t>, </a:t>
            </a:r>
            <a:r>
              <a:rPr lang="es-ES" sz="600" i="1" dirty="0" err="1"/>
              <a:t>Pomc</a:t>
            </a:r>
            <a:r>
              <a:rPr lang="es-ES" sz="600" dirty="0"/>
              <a:t>, and </a:t>
            </a:r>
            <a:r>
              <a:rPr lang="es-ES" sz="600" i="1" dirty="0"/>
              <a:t>Tbx19</a:t>
            </a:r>
            <a:r>
              <a:rPr lang="es-ES" sz="600" dirty="0"/>
              <a:t> </a:t>
            </a:r>
            <a:r>
              <a:rPr lang="es-ES" sz="600" dirty="0" err="1"/>
              <a:t>was</a:t>
            </a:r>
            <a:r>
              <a:rPr lang="es-ES" sz="600" dirty="0"/>
              <a:t> </a:t>
            </a:r>
            <a:r>
              <a:rPr lang="es-ES" sz="600" dirty="0" err="1"/>
              <a:t>measured</a:t>
            </a:r>
            <a:r>
              <a:rPr lang="es-ES" sz="600" dirty="0"/>
              <a:t> </a:t>
            </a:r>
            <a:r>
              <a:rPr lang="es-ES" sz="600" dirty="0" err="1"/>
              <a:t>by</a:t>
            </a:r>
            <a:r>
              <a:rPr lang="es-ES" sz="600" dirty="0"/>
              <a:t> RT-</a:t>
            </a:r>
            <a:r>
              <a:rPr lang="es-ES" sz="600" dirty="0" err="1"/>
              <a:t>qPCR</a:t>
            </a:r>
            <a:r>
              <a:rPr lang="es-ES" sz="600" dirty="0"/>
              <a:t>, </a:t>
            </a:r>
            <a:r>
              <a:rPr lang="es-ES" sz="600" dirty="0" err="1"/>
              <a:t>normalized</a:t>
            </a:r>
            <a:r>
              <a:rPr lang="es-ES" sz="600" dirty="0"/>
              <a:t> </a:t>
            </a:r>
            <a:r>
              <a:rPr lang="es-ES" sz="600" dirty="0" err="1"/>
              <a:t>to</a:t>
            </a:r>
            <a:r>
              <a:rPr lang="es-ES" sz="600" dirty="0"/>
              <a:t> </a:t>
            </a:r>
            <a:r>
              <a:rPr lang="es-ES" sz="600" i="1" dirty="0"/>
              <a:t>Eef2</a:t>
            </a:r>
            <a:r>
              <a:rPr lang="es-ES" sz="600" dirty="0"/>
              <a:t>, and </a:t>
            </a:r>
            <a:r>
              <a:rPr lang="es-ES" sz="600" dirty="0" err="1"/>
              <a:t>calculated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2^−</a:t>
            </a:r>
            <a:r>
              <a:rPr lang="es-ES" sz="600" dirty="0" err="1"/>
              <a:t>ΔΔCt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, </a:t>
            </a:r>
            <a:r>
              <a:rPr lang="es-ES" sz="600" dirty="0" err="1"/>
              <a:t>with</a:t>
            </a:r>
            <a:r>
              <a:rPr lang="es-ES" sz="600" dirty="0"/>
              <a:t> </a:t>
            </a:r>
            <a:r>
              <a:rPr lang="es-ES" sz="600" dirty="0" err="1"/>
              <a:t>untreated</a:t>
            </a:r>
            <a:r>
              <a:rPr lang="es-ES" sz="600" dirty="0"/>
              <a:t> </a:t>
            </a:r>
            <a:r>
              <a:rPr lang="es-ES" sz="600" dirty="0" err="1"/>
              <a:t>siControl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as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calibrator</a:t>
            </a:r>
            <a:r>
              <a:rPr lang="es-ES" sz="600" dirty="0"/>
              <a:t>. Bars </a:t>
            </a:r>
            <a:r>
              <a:rPr lang="es-ES" sz="600" dirty="0" err="1"/>
              <a:t>represent</a:t>
            </a:r>
            <a:r>
              <a:rPr lang="es-ES" sz="600" dirty="0"/>
              <a:t> mean ± SEM </a:t>
            </a:r>
            <a:r>
              <a:rPr lang="es-ES" sz="600" dirty="0" err="1"/>
              <a:t>from</a:t>
            </a:r>
            <a:r>
              <a:rPr lang="es-ES" sz="600" dirty="0"/>
              <a:t> </a:t>
            </a:r>
            <a:r>
              <a:rPr lang="es-ES" sz="600" dirty="0" err="1"/>
              <a:t>three</a:t>
            </a:r>
            <a:r>
              <a:rPr lang="es-ES" sz="600" dirty="0"/>
              <a:t> </a:t>
            </a:r>
            <a:r>
              <a:rPr lang="es-ES" sz="600" dirty="0" err="1"/>
              <a:t>independent</a:t>
            </a:r>
            <a:r>
              <a:rPr lang="es-ES" sz="600" dirty="0"/>
              <a:t>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experiments</a:t>
            </a:r>
            <a:r>
              <a:rPr lang="es-ES" sz="600" dirty="0"/>
              <a:t> (n = 3);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dashed</a:t>
            </a:r>
            <a:r>
              <a:rPr lang="es-ES" sz="600" dirty="0"/>
              <a:t> line </a:t>
            </a:r>
            <a:r>
              <a:rPr lang="es-ES" sz="600" dirty="0" err="1"/>
              <a:t>indicates</a:t>
            </a:r>
            <a:r>
              <a:rPr lang="es-ES" sz="600" dirty="0"/>
              <a:t> a </a:t>
            </a:r>
            <a:r>
              <a:rPr lang="es-ES" sz="600" dirty="0" err="1"/>
              <a:t>fold</a:t>
            </a:r>
            <a:r>
              <a:rPr lang="es-ES" sz="600" dirty="0"/>
              <a:t> </a:t>
            </a:r>
            <a:r>
              <a:rPr lang="es-ES" sz="600" dirty="0" err="1"/>
              <a:t>change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1. </a:t>
            </a:r>
            <a:r>
              <a:rPr lang="es-ES" sz="600" dirty="0" err="1"/>
              <a:t>Statistical</a:t>
            </a:r>
            <a:r>
              <a:rPr lang="es-ES" sz="600" dirty="0"/>
              <a:t> </a:t>
            </a:r>
            <a:r>
              <a:rPr lang="es-ES" sz="600" dirty="0" err="1"/>
              <a:t>analyses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performed</a:t>
            </a:r>
            <a:r>
              <a:rPr lang="es-ES" sz="600" dirty="0"/>
              <a:t> </a:t>
            </a:r>
            <a:r>
              <a:rPr lang="es-ES" sz="600" dirty="0" err="1"/>
              <a:t>on</a:t>
            </a:r>
            <a:r>
              <a:rPr lang="es-ES" sz="600" dirty="0"/>
              <a:t> </a:t>
            </a:r>
            <a:r>
              <a:rPr lang="es-ES" sz="600" dirty="0" err="1"/>
              <a:t>ΔCt</a:t>
            </a:r>
            <a:r>
              <a:rPr lang="es-ES" sz="600" dirty="0"/>
              <a:t>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a factorial linear </a:t>
            </a:r>
            <a:r>
              <a:rPr lang="es-ES" sz="600" dirty="0" err="1"/>
              <a:t>model</a:t>
            </a:r>
            <a:r>
              <a:rPr lang="es-ES" sz="600" dirty="0"/>
              <a:t> </a:t>
            </a:r>
            <a:r>
              <a:rPr lang="es-ES" sz="600" dirty="0" err="1"/>
              <a:t>including</a:t>
            </a:r>
            <a:r>
              <a:rPr lang="es-ES" sz="600" dirty="0"/>
              <a:t> </a:t>
            </a:r>
            <a:r>
              <a:rPr lang="es-ES" sz="600" dirty="0" err="1"/>
              <a:t>siRNA</a:t>
            </a:r>
            <a:r>
              <a:rPr lang="es-ES" sz="600" dirty="0"/>
              <a:t>, CRH, </a:t>
            </a:r>
            <a:r>
              <a:rPr lang="es-ES" sz="600" dirty="0" err="1"/>
              <a:t>their</a:t>
            </a:r>
            <a:r>
              <a:rPr lang="es-ES" sz="600" dirty="0"/>
              <a:t> </a:t>
            </a:r>
            <a:r>
              <a:rPr lang="es-ES" sz="600" dirty="0" err="1"/>
              <a:t>interaction</a:t>
            </a:r>
            <a:r>
              <a:rPr lang="es-ES" sz="600" dirty="0"/>
              <a:t>, and </a:t>
            </a:r>
            <a:r>
              <a:rPr lang="es-ES" sz="600" dirty="0" err="1"/>
              <a:t>biological</a:t>
            </a:r>
            <a:r>
              <a:rPr lang="es-ES" sz="600" dirty="0"/>
              <a:t> </a:t>
            </a:r>
            <a:r>
              <a:rPr lang="es-ES" sz="600" dirty="0" err="1"/>
              <a:t>replicate</a:t>
            </a:r>
            <a:r>
              <a:rPr lang="es-ES" sz="600" dirty="0"/>
              <a:t> as a </a:t>
            </a:r>
            <a:r>
              <a:rPr lang="es-ES" sz="600" dirty="0" err="1"/>
              <a:t>blocking</a:t>
            </a:r>
            <a:r>
              <a:rPr lang="es-ES" sz="600" dirty="0"/>
              <a:t> factor. </a:t>
            </a:r>
            <a:r>
              <a:rPr lang="es-ES" sz="600" dirty="0" err="1"/>
              <a:t>Four</a:t>
            </a:r>
            <a:r>
              <a:rPr lang="es-ES" sz="600" dirty="0"/>
              <a:t> </a:t>
            </a:r>
            <a:r>
              <a:rPr lang="es-ES" sz="600" dirty="0" err="1"/>
              <a:t>planned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evaluated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gene: CRH versus </a:t>
            </a:r>
            <a:r>
              <a:rPr lang="es-ES" sz="600" dirty="0" err="1"/>
              <a:t>untreated</a:t>
            </a:r>
            <a:r>
              <a:rPr lang="es-ES" sz="600" dirty="0"/>
              <a:t> </a:t>
            </a:r>
            <a:r>
              <a:rPr lang="es-ES" sz="600" dirty="0" err="1"/>
              <a:t>cells</a:t>
            </a:r>
            <a:r>
              <a:rPr lang="es-ES" sz="600" dirty="0"/>
              <a:t> </a:t>
            </a:r>
            <a:r>
              <a:rPr lang="es-ES" sz="600" dirty="0" err="1"/>
              <a:t>within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</a:t>
            </a:r>
            <a:r>
              <a:rPr lang="es-ES" sz="600" dirty="0" err="1"/>
              <a:t>siRNA</a:t>
            </a:r>
            <a:r>
              <a:rPr lang="es-ES" sz="600" dirty="0"/>
              <a:t> </a:t>
            </a:r>
            <a:r>
              <a:rPr lang="es-ES" sz="600" dirty="0" err="1"/>
              <a:t>group</a:t>
            </a:r>
            <a:r>
              <a:rPr lang="es-ES" sz="600" dirty="0"/>
              <a:t>, and siPCSK1 versus </a:t>
            </a:r>
            <a:r>
              <a:rPr lang="es-ES" sz="600" dirty="0" err="1"/>
              <a:t>siControl</a:t>
            </a:r>
            <a:r>
              <a:rPr lang="es-ES" sz="600" dirty="0"/>
              <a:t> in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absence</a:t>
            </a:r>
            <a:r>
              <a:rPr lang="es-ES" sz="600" dirty="0"/>
              <a:t> and </a:t>
            </a:r>
            <a:r>
              <a:rPr lang="es-ES" sz="600" dirty="0" err="1"/>
              <a:t>presence</a:t>
            </a:r>
            <a:r>
              <a:rPr lang="es-ES" sz="600" dirty="0"/>
              <a:t> </a:t>
            </a:r>
            <a:r>
              <a:rPr lang="es-ES" sz="600" dirty="0" err="1"/>
              <a:t>of</a:t>
            </a:r>
            <a:r>
              <a:rPr lang="es-ES" sz="600" dirty="0"/>
              <a:t> CRH. P </a:t>
            </a:r>
            <a:r>
              <a:rPr lang="es-ES" sz="600" dirty="0" err="1"/>
              <a:t>values</a:t>
            </a:r>
            <a:r>
              <a:rPr lang="es-ES" sz="600" dirty="0"/>
              <a:t> </a:t>
            </a:r>
            <a:r>
              <a:rPr lang="es-ES" sz="600" dirty="0" err="1"/>
              <a:t>were</a:t>
            </a:r>
            <a:r>
              <a:rPr lang="es-ES" sz="600" dirty="0"/>
              <a:t> </a:t>
            </a:r>
            <a:r>
              <a:rPr lang="es-ES" sz="600" dirty="0" err="1"/>
              <a:t>adjusted</a:t>
            </a:r>
            <a:r>
              <a:rPr lang="es-ES" sz="600" dirty="0"/>
              <a:t> </a:t>
            </a:r>
            <a:r>
              <a:rPr lang="es-ES" sz="600" dirty="0" err="1"/>
              <a:t>jointly</a:t>
            </a:r>
            <a:r>
              <a:rPr lang="es-ES" sz="600" dirty="0"/>
              <a:t> </a:t>
            </a:r>
            <a:r>
              <a:rPr lang="es-ES" sz="600" dirty="0" err="1"/>
              <a:t>across</a:t>
            </a:r>
            <a:r>
              <a:rPr lang="es-ES" sz="600" dirty="0"/>
              <a:t> </a:t>
            </a:r>
            <a:r>
              <a:rPr lang="es-ES" sz="600" dirty="0" err="1"/>
              <a:t>these</a:t>
            </a:r>
            <a:r>
              <a:rPr lang="es-ES" sz="600" dirty="0"/>
              <a:t> </a:t>
            </a:r>
            <a:r>
              <a:rPr lang="es-ES" sz="600" dirty="0" err="1"/>
              <a:t>four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using</a:t>
            </a:r>
            <a:r>
              <a:rPr lang="es-ES" sz="600" dirty="0"/>
              <a:t> </a:t>
            </a:r>
            <a:r>
              <a:rPr lang="es-ES" sz="600" dirty="0" err="1"/>
              <a:t>Holm’s</a:t>
            </a:r>
            <a:r>
              <a:rPr lang="es-ES" sz="600" dirty="0"/>
              <a:t> </a:t>
            </a:r>
            <a:r>
              <a:rPr lang="es-ES" sz="600" dirty="0" err="1"/>
              <a:t>method</a:t>
            </a:r>
            <a:r>
              <a:rPr lang="es-ES" sz="600" dirty="0"/>
              <a:t> </a:t>
            </a:r>
            <a:r>
              <a:rPr lang="es-ES" sz="600" dirty="0" err="1"/>
              <a:t>for</a:t>
            </a:r>
            <a:r>
              <a:rPr lang="es-ES" sz="600" dirty="0"/>
              <a:t> </a:t>
            </a:r>
            <a:r>
              <a:rPr lang="es-ES" sz="600" dirty="0" err="1"/>
              <a:t>each</a:t>
            </a:r>
            <a:r>
              <a:rPr lang="es-ES" sz="600" dirty="0"/>
              <a:t> gene. Brackets </a:t>
            </a:r>
            <a:r>
              <a:rPr lang="es-ES" sz="600" dirty="0" err="1"/>
              <a:t>indicate</a:t>
            </a:r>
            <a:r>
              <a:rPr lang="es-ES" sz="600" dirty="0"/>
              <a:t> </a:t>
            </a:r>
            <a:r>
              <a:rPr lang="es-ES" sz="600" dirty="0" err="1"/>
              <a:t>the</a:t>
            </a:r>
            <a:r>
              <a:rPr lang="es-ES" sz="600" dirty="0"/>
              <a:t> </a:t>
            </a:r>
            <a:r>
              <a:rPr lang="es-ES" sz="600" dirty="0" err="1"/>
              <a:t>comparisons</a:t>
            </a:r>
            <a:r>
              <a:rPr lang="es-ES" sz="600" dirty="0"/>
              <a:t> </a:t>
            </a:r>
            <a:r>
              <a:rPr lang="es-ES" sz="600" dirty="0" err="1"/>
              <a:t>tested</a:t>
            </a:r>
            <a:r>
              <a:rPr lang="es-ES" sz="600" dirty="0"/>
              <a:t>: </a:t>
            </a:r>
            <a:r>
              <a:rPr lang="es-ES" sz="600" dirty="0" err="1"/>
              <a:t>ns</a:t>
            </a:r>
            <a:r>
              <a:rPr lang="es-ES" sz="600" dirty="0"/>
              <a:t>, </a:t>
            </a:r>
            <a:r>
              <a:rPr lang="es-ES" sz="600" dirty="0" err="1"/>
              <a:t>not</a:t>
            </a:r>
            <a:r>
              <a:rPr lang="es-ES" sz="600" dirty="0"/>
              <a:t> </a:t>
            </a:r>
            <a:r>
              <a:rPr lang="es-ES" sz="600" dirty="0" err="1"/>
              <a:t>significant</a:t>
            </a:r>
            <a:r>
              <a:rPr lang="es-ES" sz="600" dirty="0"/>
              <a:t>; *P &lt; 0.05; **P &lt; 0.01; ***P &lt; 0.001; ****P &lt; 0.0001.</a:t>
            </a:r>
          </a:p>
        </p:txBody>
      </p:sp>
    </p:spTree>
    <p:extLst>
      <p:ext uri="{BB962C8B-B14F-4D97-AF65-F5344CB8AC3E}">
        <p14:creationId xmlns:p14="http://schemas.microsoft.com/office/powerpoint/2010/main" val="1598596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2714</TotalTime>
  <Words>3753</Words>
  <Application>Microsoft Office PowerPoint</Application>
  <PresentationFormat>Personalizado</PresentationFormat>
  <Paragraphs>97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1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CSIC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Antonio Gomez Sanchez</dc:creator>
  <cp:lastModifiedBy>Jorge Navarro Calvo</cp:lastModifiedBy>
  <cp:revision>154</cp:revision>
  <cp:lastPrinted>2018-03-16T17:28:24Z</cp:lastPrinted>
  <dcterms:created xsi:type="dcterms:W3CDTF">2016-06-09T19:15:53Z</dcterms:created>
  <dcterms:modified xsi:type="dcterms:W3CDTF">2026-09-21T12:45:14Z</dcterms:modified>
</cp:coreProperties>
</file>